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76"/>
  </p:notesMasterIdLst>
  <p:handoutMasterIdLst>
    <p:handoutMasterId r:id="rId77"/>
  </p:handoutMasterIdLst>
  <p:sldIdLst>
    <p:sldId id="368" r:id="rId7"/>
    <p:sldId id="42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6" r:id="rId18"/>
    <p:sldId id="388" r:id="rId19"/>
    <p:sldId id="384" r:id="rId20"/>
    <p:sldId id="389" r:id="rId21"/>
    <p:sldId id="387" r:id="rId22"/>
    <p:sldId id="394" r:id="rId23"/>
    <p:sldId id="390" r:id="rId24"/>
    <p:sldId id="391" r:id="rId25"/>
    <p:sldId id="392" r:id="rId26"/>
    <p:sldId id="393" r:id="rId27"/>
    <p:sldId id="397" r:id="rId28"/>
    <p:sldId id="395" r:id="rId29"/>
    <p:sldId id="398" r:id="rId30"/>
    <p:sldId id="401" r:id="rId31"/>
    <p:sldId id="421" r:id="rId32"/>
    <p:sldId id="399" r:id="rId33"/>
    <p:sldId id="422" r:id="rId34"/>
    <p:sldId id="400" r:id="rId35"/>
    <p:sldId id="402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5" r:id="rId44"/>
    <p:sldId id="411" r:id="rId45"/>
    <p:sldId id="412" r:id="rId46"/>
    <p:sldId id="413" r:id="rId47"/>
    <p:sldId id="414" r:id="rId48"/>
    <p:sldId id="423" r:id="rId49"/>
    <p:sldId id="416" r:id="rId50"/>
    <p:sldId id="417" r:id="rId51"/>
    <p:sldId id="418" r:id="rId52"/>
    <p:sldId id="419" r:id="rId53"/>
    <p:sldId id="420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437" r:id="rId67"/>
    <p:sldId id="438" r:id="rId68"/>
    <p:sldId id="439" r:id="rId69"/>
    <p:sldId id="440" r:id="rId70"/>
    <p:sldId id="441" r:id="rId71"/>
    <p:sldId id="442" r:id="rId72"/>
    <p:sldId id="443" r:id="rId73"/>
    <p:sldId id="444" r:id="rId74"/>
    <p:sldId id="445" r:id="rId7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42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6"/>
            <p14:sldId id="388"/>
            <p14:sldId id="384"/>
            <p14:sldId id="389"/>
            <p14:sldId id="387"/>
            <p14:sldId id="394"/>
            <p14:sldId id="390"/>
            <p14:sldId id="391"/>
            <p14:sldId id="392"/>
            <p14:sldId id="393"/>
            <p14:sldId id="397"/>
            <p14:sldId id="395"/>
            <p14:sldId id="398"/>
            <p14:sldId id="401"/>
            <p14:sldId id="421"/>
            <p14:sldId id="399"/>
            <p14:sldId id="422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5"/>
            <p14:sldId id="411"/>
            <p14:sldId id="412"/>
            <p14:sldId id="413"/>
            <p14:sldId id="414"/>
            <p14:sldId id="423"/>
            <p14:sldId id="416"/>
            <p14:sldId id="417"/>
            <p14:sldId id="418"/>
            <p14:sldId id="419"/>
            <p14:sldId id="420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4"/>
    <a:srgbClr val="ADADAD"/>
    <a:srgbClr val="FFFFFF"/>
    <a:srgbClr val="444444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2" autoAdjust="0"/>
    <p:restoredTop sz="93343" autoAdjust="0"/>
  </p:normalViewPr>
  <p:slideViewPr>
    <p:cSldViewPr snapToGrid="0">
      <p:cViewPr varScale="1">
        <p:scale>
          <a:sx n="145" d="100"/>
          <a:sy n="145" d="100"/>
        </p:scale>
        <p:origin x="122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40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NUL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NUL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20152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2.xml"/><Relationship Id="rId9" Type="http://schemas.openxmlformats.org/officeDocument/2006/relationships/image" Target="NUL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6" Type="http://schemas.openxmlformats.org/officeDocument/2006/relationships/image" Target="NUL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2018.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10/11/18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807343"/>
            <a:ext cx="4214905" cy="184666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6156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endParaRPr lang="en-US" sz="800" i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  <p:sldLayoutId id="2147483923" r:id="rId16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10/11/18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10/11/18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10/11/18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in.slack.com/t/dff-columbia/shared_invite/MjM1MjA5NjAwOTk2LTE1MDQyODExOTQtNzEzM2FjZmMzMw)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" TargetMode="External"/><Relationship Id="rId4" Type="http://schemas.openxmlformats.org/officeDocument/2006/relationships/hyperlink" Target="https://en.wikipedia.org/wiki/Customer" TargetMode="External"/><Relationship Id="rId5" Type="http://schemas.openxmlformats.org/officeDocument/2006/relationships/hyperlink" Target="https://en.wikipedia.org/wiki/Customer_service" TargetMode="External"/><Relationship Id="rId6" Type="http://schemas.openxmlformats.org/officeDocument/2006/relationships/hyperlink" Target="https://en.wikipedia.org/wiki/As_a_service#cite_note-1" TargetMode="Externa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crony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programmableweb.com/" TargetMode="External"/><Relationship Id="rId3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itedefensivetactics.com/" TargetMode="External"/><Relationship Id="rId4" Type="http://schemas.openxmlformats.org/officeDocument/2006/relationships/hyperlink" Target="http://dmna.ny.gov/nyg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racyskarateworldwide.com/abou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na.ny.gov/nyg/)" TargetMode="External"/><Relationship Id="rId3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i="1" dirty="0" smtClean="0"/>
              <a:t>Lecture 1: 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583970"/>
            <a:ext cx="6027388" cy="42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23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5800" y="1133856"/>
            <a:ext cx="7430240" cy="2662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I may not be able to teach you the right</a:t>
            </a:r>
            <a:r>
              <a:rPr lang="en-US" sz="3600" dirty="0">
                <a:latin typeface="+mn-lt"/>
              </a:rPr>
              <a:t/>
            </a:r>
            <a:br>
              <a:rPr lang="en-US" sz="3600" dirty="0">
                <a:latin typeface="+mn-lt"/>
              </a:rPr>
            </a:br>
            <a:r>
              <a:rPr lang="en-US" sz="3600" dirty="0" smtClean="0">
                <a:latin typeface="+mn-lt"/>
              </a:rPr>
              <a:t>way to do something,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600" dirty="0" smtClean="0">
                <a:latin typeface="+mn-lt"/>
              </a:rPr>
              <a:t>but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I can show you plenty of</a:t>
            </a:r>
            <a:br>
              <a:rPr lang="en-US" sz="3600" dirty="0" smtClean="0">
                <a:latin typeface="+mn-lt"/>
              </a:rPr>
            </a:br>
            <a:r>
              <a:rPr lang="en-US" sz="3600" dirty="0" smtClean="0">
                <a:latin typeface="+mn-lt"/>
              </a:rPr>
              <a:t>wrong ways to avoid.</a:t>
            </a:r>
          </a:p>
        </p:txBody>
      </p:sp>
    </p:spTree>
    <p:extLst>
      <p:ext uri="{BB962C8B-B14F-4D97-AF65-F5344CB8AC3E}">
        <p14:creationId xmlns:p14="http://schemas.microsoft.com/office/powerpoint/2010/main" val="19200008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Coursework</a:t>
            </a:r>
            <a:br>
              <a:rPr lang="en-US" dirty="0" smtClean="0"/>
            </a:br>
            <a:r>
              <a:rPr lang="en-US" dirty="0" smtClean="0"/>
              <a:t>Grading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610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17756"/>
            <a:ext cx="8267140" cy="36974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No midterm, final or exams.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Five 20 point projects, each of which extends previous projects.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Approximately every two weeks, with two weeks to complete.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Teams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Approximately 5 team members.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team has a designated </a:t>
            </a:r>
            <a:r>
              <a:rPr lang="en-US" i="1" dirty="0" smtClean="0"/>
              <a:t>primary contact </a:t>
            </a:r>
            <a:r>
              <a:rPr lang="en-US" dirty="0" smtClean="0"/>
              <a:t>and </a:t>
            </a:r>
            <a:r>
              <a:rPr lang="en-US" i="1" dirty="0" smtClean="0"/>
              <a:t>team name.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project has the following sub-deliverables, packaged in a zip file with a readme.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A set of user stories.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70C0"/>
                </a:solidFill>
              </a:rPr>
              <a:t>A short, simple architecture/design description with diagrams.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Demo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Application artefacts, e.g. code, DB schema/data, HTML, URL for testing,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7030A0"/>
                </a:solidFill>
              </a:rPr>
              <a:t>There will be a simulated “project review,” which is a meeting with presentation, demo, Q&amp;A, 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In addition to the technology, I am trying to </a:t>
            </a:r>
            <a:r>
              <a:rPr lang="en-US" i="1" dirty="0" smtClean="0">
                <a:solidFill>
                  <a:srgbClr val="FF0000"/>
                </a:solidFill>
              </a:rPr>
              <a:t>mentor</a:t>
            </a:r>
            <a:r>
              <a:rPr lang="en-US" dirty="0" smtClean="0">
                <a:solidFill>
                  <a:srgbClr val="FF0000"/>
                </a:solidFill>
              </a:rPr>
              <a:t> you to learn how to be a successful technical professional. You will experience very basic concepts in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roduct management.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Presentation and documentation skills.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b="1" u="sng" dirty="0" smtClean="0">
                <a:solidFill>
                  <a:srgbClr val="FF0000"/>
                </a:solidFill>
              </a:rPr>
              <a:t>Transforming vague requirements into something clear and implementable.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Q&amp;A and discussion of alternatives.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Teamwork and team dynamics.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914606" y="3500846"/>
            <a:ext cx="2055223" cy="1014398"/>
          </a:xfrm>
          <a:prstGeom prst="wedgeRoundRectCallout">
            <a:avLst>
              <a:gd name="adj1" fmla="val -67867"/>
              <a:gd name="adj2" fmla="val -76"/>
              <a:gd name="adj3" fmla="val 16667"/>
            </a:avLst>
          </a:prstGeom>
          <a:solidFill>
            <a:srgbClr val="FF000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This will drive you crazy in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17802173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346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2624"/>
            <a:ext cx="8267140" cy="36826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Course material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i="1" dirty="0" smtClean="0"/>
              <a:t>No textbooks. </a:t>
            </a:r>
            <a:r>
              <a:rPr lang="en-US" dirty="0" smtClean="0"/>
              <a:t>Technology changes too quickly, and we will cover concepts and technologies from several disciplines.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Lecture and lecture notes will provide links to online information.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Web search is your first and best resource.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</a:t>
            </a:r>
            <a:r>
              <a:rPr lang="en-US" dirty="0" smtClean="0"/>
              <a:t>As: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have two excellent CAs, with whom I have previous worked.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Will introduce themselves via email, Piazza and other collaboration environments.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Office hours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Professor: </a:t>
            </a:r>
            <a:r>
              <a:rPr lang="en-US" dirty="0" err="1" smtClean="0"/>
              <a:t>Tu</a:t>
            </a:r>
            <a:r>
              <a:rPr lang="en-US" dirty="0" smtClean="0"/>
              <a:t>/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10:15 to 12:00, or by </a:t>
            </a:r>
            <a:r>
              <a:rPr lang="en-US" dirty="0" err="1"/>
              <a:t>appt</a:t>
            </a:r>
            <a:r>
              <a:rPr lang="en-US" dirty="0"/>
              <a:t> (typically Google Hangout).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CAs: TBA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Collaboration environments: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err="1" smtClean="0"/>
              <a:t>CourseWorks</a:t>
            </a:r>
            <a:r>
              <a:rPr lang="en-US" dirty="0" smtClean="0"/>
              <a:t> for submitting projects.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Piazza: Slides, discussion (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columbia</a:t>
            </a:r>
            <a:r>
              <a:rPr lang="en-US" dirty="0"/>
              <a:t>/fall2017/comse6998_014_2017_3topicsincomputerscience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Slack: Good way to have short discussions, get ahold of me, instant messages, etc.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Team: (</a:t>
            </a:r>
            <a:r>
              <a:rPr lang="en-US" dirty="0">
                <a:hlinkClick r:id="rId2"/>
              </a:rPr>
              <a:t>https://join.slack.com/t/dff-columbia/shared_invite/MjM1MjA5NjAwOTk2LTE1MDQyODExOTQtNzEzM2FjZmMzMw</a:t>
            </a:r>
            <a:r>
              <a:rPr lang="en-US" dirty="0" smtClean="0">
                <a:hlinkClick r:id="rId2"/>
              </a:rPr>
              <a:t>)</a:t>
            </a:r>
            <a:r>
              <a:rPr lang="en-US" dirty="0" smtClean="0"/>
              <a:t>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Join channel #e6998-2017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will use Amazon Web Services, but the concepts are general.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u="sng" dirty="0" smtClean="0">
                <a:solidFill>
                  <a:srgbClr val="FF0000"/>
                </a:solidFill>
              </a:rPr>
              <a:t>Questions and discussion are expected, appreciated and essential.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122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Overview</a:t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01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289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82643"/>
            <a:ext cx="6714350" cy="4516651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338145" y="401444"/>
            <a:ext cx="1945743" cy="765717"/>
          </a:xfrm>
          <a:prstGeom prst="wedgeRoundRectCallout">
            <a:avLst>
              <a:gd name="adj1" fmla="val 68882"/>
              <a:gd name="adj2" fmla="val 82778"/>
              <a:gd name="adj3" fmla="val 16667"/>
            </a:avLst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Course Overview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Core Concepts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283317" y="401444"/>
            <a:ext cx="1945743" cy="765717"/>
          </a:xfrm>
          <a:prstGeom prst="wedgeRoundRectCallout">
            <a:avLst>
              <a:gd name="adj1" fmla="val -92944"/>
              <a:gd name="adj2" fmla="val 153390"/>
              <a:gd name="adj3" fmla="val 16667"/>
            </a:avLst>
          </a:prstGeom>
          <a:solidFill>
            <a:srgbClr val="0070C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Fundamentals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REST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Multi-Tenant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498002" y="1734652"/>
            <a:ext cx="1945743" cy="765717"/>
          </a:xfrm>
          <a:prstGeom prst="wedgeRoundRectCallout">
            <a:avLst>
              <a:gd name="adj1" fmla="val -102343"/>
              <a:gd name="adj2" fmla="val 82778"/>
              <a:gd name="adj3" fmla="val 16667"/>
            </a:avLst>
          </a:prstGeom>
          <a:solidFill>
            <a:srgbClr val="0070C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Middleware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Session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498001" y="2819170"/>
            <a:ext cx="1945743" cy="765717"/>
          </a:xfrm>
          <a:prstGeom prst="wedgeRoundRectCallout">
            <a:avLst>
              <a:gd name="adj1" fmla="val -104635"/>
              <a:gd name="adj2" fmla="val 42972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Oauth</a:t>
            </a: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 2.0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Basic Security</a:t>
            </a:r>
          </a:p>
        </p:txBody>
      </p:sp>
    </p:spTree>
    <p:extLst>
      <p:ext uri="{BB962C8B-B14F-4D97-AF65-F5344CB8AC3E}">
        <p14:creationId xmlns:p14="http://schemas.microsoft.com/office/powerpoint/2010/main" val="2897661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39" y="32828"/>
            <a:ext cx="6825405" cy="460444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780499" y="321297"/>
            <a:ext cx="2084828" cy="765717"/>
          </a:xfrm>
          <a:prstGeom prst="wedgeRoundRectCallout">
            <a:avLst>
              <a:gd name="adj1" fmla="val -113805"/>
              <a:gd name="adj2" fmla="val -1688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Calling Cloud APIs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Integration Patterns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80499" y="1246848"/>
            <a:ext cx="2084828" cy="765717"/>
          </a:xfrm>
          <a:prstGeom prst="wedgeRoundRectCallout">
            <a:avLst>
              <a:gd name="adj1" fmla="val -107743"/>
              <a:gd name="adj2" fmla="val -27902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Pub/Sub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Message Queues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780499" y="2176341"/>
            <a:ext cx="2084828" cy="765717"/>
          </a:xfrm>
          <a:prstGeom prst="wedgeRoundRectCallout">
            <a:avLst>
              <a:gd name="adj1" fmla="val -107743"/>
              <a:gd name="adj2" fmla="val -42465"/>
              <a:gd name="adj3" fmla="val 16667"/>
            </a:avLst>
          </a:prstGeom>
          <a:solidFill>
            <a:srgbClr val="FF0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Serverless</a:t>
            </a:r>
            <a:endParaRPr lang="en-US" sz="1200" b="1" dirty="0" smtClean="0">
              <a:solidFill>
                <a:srgbClr val="FFFFFF"/>
              </a:solidFill>
              <a:latin typeface="+mn-lt"/>
            </a:endParaRP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API Gateway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512871" y="3871551"/>
            <a:ext cx="2084828" cy="765717"/>
          </a:xfrm>
          <a:prstGeom prst="wedgeRoundRectCallout">
            <a:avLst>
              <a:gd name="adj1" fmla="val -96689"/>
              <a:gd name="adj2" fmla="val -80329"/>
              <a:gd name="adj3" fmla="val 16667"/>
            </a:avLst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Data Pipeline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Step Functions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24384" y="3023945"/>
            <a:ext cx="2084828" cy="765717"/>
          </a:xfrm>
          <a:prstGeom prst="wedgeRoundRectCallout">
            <a:avLst>
              <a:gd name="adj1" fmla="val -100255"/>
              <a:gd name="adj2" fmla="val -55087"/>
              <a:gd name="adj3" fmla="val 16667"/>
            </a:avLst>
          </a:prstGeom>
          <a:solidFill>
            <a:srgbClr val="7030A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Dynamo DB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Neo4J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err="1" smtClean="0">
                <a:solidFill>
                  <a:srgbClr val="FFFFFF"/>
                </a:solidFill>
                <a:latin typeface="+mn-lt"/>
              </a:rPr>
              <a:t>Redis</a:t>
            </a:r>
            <a:endParaRPr lang="en-US" sz="1200" b="1" dirty="0" smtClean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6754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1" y="1401339"/>
            <a:ext cx="4642894" cy="3074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59" y="1313905"/>
            <a:ext cx="4215384" cy="3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624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89" y="61600"/>
            <a:ext cx="6781642" cy="455437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713593" y="485240"/>
            <a:ext cx="2084828" cy="765717"/>
          </a:xfrm>
          <a:prstGeom prst="wedgeRoundRectCallout">
            <a:avLst>
              <a:gd name="adj1" fmla="val -109169"/>
              <a:gd name="adj2" fmla="val 145884"/>
              <a:gd name="adj3" fmla="val 16667"/>
            </a:avLst>
          </a:prstGeom>
          <a:solidFill>
            <a:srgbClr val="00B05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Web Hooks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XMPP/Chat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13593" y="1730460"/>
            <a:ext cx="2084828" cy="765717"/>
          </a:xfrm>
          <a:prstGeom prst="wedgeRoundRectCallout">
            <a:avLst>
              <a:gd name="adj1" fmla="val -107386"/>
              <a:gd name="adj2" fmla="val 79865"/>
              <a:gd name="adj3" fmla="val 16667"/>
            </a:avLst>
          </a:prstGeom>
          <a:solidFill>
            <a:srgbClr val="00B05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rgbClr val="FFFFFF"/>
                </a:solidFill>
                <a:latin typeface="+mn-lt"/>
              </a:rPr>
              <a:t>Rules Engine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650403" y="2737787"/>
            <a:ext cx="2084828" cy="765717"/>
          </a:xfrm>
          <a:prstGeom prst="wedgeRoundRectCallout">
            <a:avLst>
              <a:gd name="adj1" fmla="val -107386"/>
              <a:gd name="adj2" fmla="val 79865"/>
              <a:gd name="adj3" fmla="val 16667"/>
            </a:avLst>
          </a:prstGeom>
          <a:solidFill>
            <a:srgbClr val="FFC000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Text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Search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241742" y="341549"/>
            <a:ext cx="2084828" cy="765717"/>
          </a:xfrm>
          <a:prstGeom prst="wedgeRoundRectCallout">
            <a:avLst>
              <a:gd name="adj1" fmla="val 65017"/>
              <a:gd name="adj2" fmla="val 108353"/>
              <a:gd name="adj3" fmla="val 16667"/>
            </a:avLst>
          </a:prstGeom>
          <a:solidFill>
            <a:srgbClr val="C4C4C4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smtClean="0">
                <a:solidFill>
                  <a:schemeClr val="bg2"/>
                </a:solidFill>
                <a:latin typeface="+mn-lt"/>
              </a:rPr>
              <a:t>School holiday.</a:t>
            </a:r>
            <a:endParaRPr lang="en-US" sz="12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52845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52254"/>
            <a:ext cx="6718979" cy="4555759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802803" y="2890187"/>
            <a:ext cx="2084828" cy="765717"/>
          </a:xfrm>
          <a:prstGeom prst="wedgeRoundRectCallout">
            <a:avLst>
              <a:gd name="adj1" fmla="val -112735"/>
              <a:gd name="adj2" fmla="val -254116"/>
              <a:gd name="adj3" fmla="val 16667"/>
            </a:avLst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Overflow</a:t>
            </a:r>
          </a:p>
          <a:p>
            <a:pPr indent="-34290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sz="1200" b="1" dirty="0" smtClean="0">
                <a:solidFill>
                  <a:schemeClr val="bg2"/>
                </a:solidFill>
                <a:latin typeface="+mn-lt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7453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course is about building applications</a:t>
            </a:r>
          </a:p>
          <a:p>
            <a:pPr lvl="1"/>
            <a:r>
              <a:rPr lang="en-US" dirty="0" smtClean="0"/>
              <a:t>That apply best practices and design patterns,</a:t>
            </a:r>
          </a:p>
          <a:p>
            <a:pPr lvl="1"/>
            <a:r>
              <a:rPr lang="en-US" dirty="0" smtClean="0"/>
              <a:t>Using a broad set of technologies,</a:t>
            </a:r>
          </a:p>
          <a:p>
            <a:pPr lvl="1"/>
            <a:r>
              <a:rPr lang="en-US" dirty="0" smtClean="0"/>
              <a:t>Each of which is several lectures or a complete course unto itself.</a:t>
            </a:r>
          </a:p>
          <a:p>
            <a:pPr marL="350837" lvl="1" indent="0">
              <a:buNone/>
            </a:pPr>
            <a:r>
              <a:rPr lang="en-US" dirty="0" smtClean="0"/>
              <a:t>We will cover the essentials but not the depth of the individual technologies.</a:t>
            </a:r>
          </a:p>
          <a:p>
            <a:r>
              <a:rPr lang="en-US" dirty="0" smtClean="0"/>
              <a:t>One place where we will ”go deep” is on the basic structure of a well-designed application/set of </a:t>
            </a:r>
            <a:r>
              <a:rPr lang="en-US" dirty="0" err="1" smtClean="0"/>
              <a:t>microservices</a:t>
            </a:r>
            <a:r>
              <a:rPr lang="en-US" dirty="0" smtClean="0"/>
              <a:t>. Some example topics are</a:t>
            </a:r>
          </a:p>
          <a:p>
            <a:pPr lvl="1"/>
            <a:r>
              <a:rPr lang="en-US" dirty="0" smtClean="0"/>
              <a:t>Model-View-Controller.</a:t>
            </a:r>
          </a:p>
          <a:p>
            <a:pPr lvl="1"/>
            <a:r>
              <a:rPr lang="en-US" dirty="0" smtClean="0"/>
              <a:t>Application Tier-Data Tier.</a:t>
            </a:r>
          </a:p>
          <a:p>
            <a:pPr lvl="1"/>
            <a:r>
              <a:rPr lang="en-US" dirty="0" smtClean="0"/>
              <a:t>Encapsulation/Abstraction.</a:t>
            </a:r>
          </a:p>
          <a:p>
            <a:pPr lvl="1"/>
            <a:r>
              <a:rPr lang="en-US" dirty="0" smtClean="0"/>
              <a:t>REST API</a:t>
            </a:r>
          </a:p>
          <a:p>
            <a:pPr marL="350837" lvl="1" indent="0">
              <a:buNone/>
            </a:pPr>
            <a:r>
              <a:rPr lang="en-US" i="1" dirty="0" smtClean="0"/>
              <a:t>My experience from prior courses has been that I have gone through these topics too quickly, causing students to do advanced topics with a poor design.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03961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</a:t>
            </a:r>
            <a:br>
              <a:rPr lang="en-US" dirty="0" smtClean="0"/>
            </a:br>
            <a:r>
              <a:rPr lang="en-US" dirty="0" smtClean="0"/>
              <a:t>Content: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Cloud</a:t>
            </a:r>
            <a:br>
              <a:rPr lang="en-US" sz="2000" dirty="0" smtClean="0"/>
            </a:br>
            <a:r>
              <a:rPr lang="en-US" sz="2000" dirty="0" smtClean="0"/>
              <a:t>Microservices</a:t>
            </a:r>
            <a:br>
              <a:rPr lang="en-US" sz="2000" dirty="0" smtClean="0"/>
            </a:br>
            <a:r>
              <a:rPr lang="en-US" sz="2000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051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3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6" y="583970"/>
            <a:ext cx="7240859" cy="40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87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6" y="583970"/>
            <a:ext cx="7240859" cy="40729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781006" y="1341120"/>
            <a:ext cx="1184365" cy="1280160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965371" y="1455173"/>
            <a:ext cx="661571" cy="443435"/>
          </a:xfrm>
          <a:prstGeom prst="roundRect">
            <a:avLst/>
          </a:prstGeom>
          <a:solidFill>
            <a:schemeClr val="accent1">
              <a:alpha val="67000"/>
            </a:scheme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963561" y="1150374"/>
            <a:ext cx="3116826" cy="2605549"/>
          </a:xfrm>
          <a:prstGeom prst="wedgeRoundRectCallout">
            <a:avLst>
              <a:gd name="adj1" fmla="val 72543"/>
              <a:gd name="adj2" fmla="val -26281"/>
              <a:gd name="adj3" fmla="val 16667"/>
            </a:avLst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Focus will be on building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Microservices.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Cloud applications.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Using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Application containers.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Middleware and MW APIs.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SaaS APIs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And less on building containers (e.g. Docker) and lower layer infrastructure (e.g. Kubernetes)</a:t>
            </a:r>
          </a:p>
        </p:txBody>
      </p:sp>
    </p:spTree>
    <p:extLst>
      <p:ext uri="{BB962C8B-B14F-4D97-AF65-F5344CB8AC3E}">
        <p14:creationId xmlns:p14="http://schemas.microsoft.com/office/powerpoint/2010/main" val="4710267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 </a:t>
            </a:r>
            <a:r>
              <a:rPr lang="mr-IN" dirty="0" smtClean="0"/>
              <a:t>–</a:t>
            </a:r>
            <a:r>
              <a:rPr lang="en-US" dirty="0" smtClean="0"/>
              <a:t> A Little More about PaaS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8" y="488065"/>
            <a:ext cx="5986811" cy="42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2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IaaS, PaaS, SaaS </a:t>
            </a:r>
            <a:r>
              <a:rPr lang="mr-IN" dirty="0" smtClean="0"/>
              <a:t>–</a:t>
            </a:r>
            <a:r>
              <a:rPr lang="en-US" dirty="0" smtClean="0"/>
              <a:t> A Little More about PaaS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8" y="488065"/>
            <a:ext cx="5986811" cy="427629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506065" y="875863"/>
            <a:ext cx="3401961" cy="2791569"/>
          </a:xfrm>
          <a:prstGeom prst="wedgeRoundRectCallout">
            <a:avLst>
              <a:gd name="adj1" fmla="val -125807"/>
              <a:gd name="adj2" fmla="val 12736"/>
              <a:gd name="adj3" fmla="val 16667"/>
            </a:avLst>
          </a:prstGeom>
          <a:solidFill>
            <a:srgbClr val="00B050"/>
          </a:solidFill>
          <a:ln w="28575">
            <a:solidFill>
              <a:schemeClr val="bg2"/>
            </a:solidFill>
          </a:ln>
          <a:effectLst/>
        </p:spPr>
        <p:txBody>
          <a:bodyPr rot="0" spcFirstLastPara="0" vertOverflow="overflow" horzOverflow="overflow" vert="horz" wrap="square" lIns="18288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Additionally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Pub/Sub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Several data service models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Web callable services, e.g. FB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Rules engine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Design patterns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TBD.</a:t>
            </a:r>
          </a:p>
        </p:txBody>
      </p:sp>
    </p:spTree>
    <p:extLst>
      <p:ext uri="{BB962C8B-B14F-4D97-AF65-F5344CB8AC3E}">
        <p14:creationId xmlns:p14="http://schemas.microsoft.com/office/powerpoint/2010/main" val="2966366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581698"/>
          </a:xfrm>
        </p:spPr>
        <p:txBody>
          <a:bodyPr/>
          <a:lstStyle/>
          <a:p>
            <a:r>
              <a:rPr lang="en-US" dirty="0" smtClean="0"/>
              <a:t>Cloud is about *- as-a-Service</a:t>
            </a:r>
            <a:br>
              <a:rPr lang="en-US" dirty="0" smtClean="0"/>
            </a:br>
            <a:r>
              <a:rPr lang="en-US" sz="1400" dirty="0" smtClean="0"/>
              <a:t>(https</a:t>
            </a:r>
            <a:r>
              <a:rPr lang="en-US" sz="1400" dirty="0"/>
              <a:t>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As_a_service</a:t>
            </a:r>
            <a:r>
              <a:rPr lang="en-US" sz="1400" dirty="0"/>
              <a:t>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330" y="936702"/>
            <a:ext cx="5252430" cy="38085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“</a:t>
            </a:r>
            <a:r>
              <a:rPr lang="en-US" sz="1600" b="1" dirty="0"/>
              <a:t>*</a:t>
            </a:r>
            <a:r>
              <a:rPr lang="en-US" sz="1600" b="1" dirty="0" err="1"/>
              <a:t>aaS</a:t>
            </a:r>
            <a:r>
              <a:rPr lang="en-US" sz="1600" dirty="0"/>
              <a:t> is an </a:t>
            </a:r>
            <a:r>
              <a:rPr lang="en-US" sz="1600" dirty="0">
                <a:hlinkClick r:id="rId2" tooltip="Acronym"/>
              </a:rPr>
              <a:t>acronym</a:t>
            </a:r>
            <a:r>
              <a:rPr lang="en-US" sz="1600" dirty="0"/>
              <a:t> for </a:t>
            </a:r>
            <a:r>
              <a:rPr lang="en-US" sz="1600" b="1" dirty="0"/>
              <a:t>as a service</a:t>
            </a:r>
            <a:r>
              <a:rPr lang="en-US" sz="1600" dirty="0"/>
              <a:t>, and refers to something being made available over the </a:t>
            </a:r>
            <a:r>
              <a:rPr lang="en-US" sz="1600" dirty="0">
                <a:hlinkClick r:id="rId3" tooltip="Internet"/>
              </a:rPr>
              <a:t>Internet</a:t>
            </a:r>
            <a:r>
              <a:rPr lang="en-US" sz="1600" dirty="0"/>
              <a:t> to a </a:t>
            </a:r>
            <a:r>
              <a:rPr lang="en-US" sz="1600" dirty="0">
                <a:hlinkClick r:id="rId4" tooltip="Customer"/>
              </a:rPr>
              <a:t>customer</a:t>
            </a:r>
            <a:r>
              <a:rPr lang="en-US" sz="1600" dirty="0"/>
              <a:t> as a </a:t>
            </a:r>
            <a:r>
              <a:rPr lang="en-US" sz="1600" dirty="0">
                <a:hlinkClick r:id="rId5" tooltip="Customer service"/>
              </a:rPr>
              <a:t>service</a:t>
            </a:r>
            <a:r>
              <a:rPr lang="en-US" sz="1600" dirty="0"/>
              <a:t>.</a:t>
            </a:r>
            <a:r>
              <a:rPr lang="en-US" sz="1600" baseline="30000" dirty="0">
                <a:hlinkClick r:id="rId6"/>
              </a:rPr>
              <a:t>[1]</a:t>
            </a:r>
            <a:r>
              <a:rPr lang="en-US" sz="1600" dirty="0"/>
              <a:t> </a:t>
            </a:r>
            <a:r>
              <a:rPr lang="en-US" sz="1600" dirty="0">
                <a:solidFill>
                  <a:srgbClr val="7030A0"/>
                </a:solidFill>
              </a:rPr>
              <a:t>Examples include</a:t>
            </a:r>
            <a:r>
              <a:rPr lang="en-US" sz="1600" dirty="0" smtClean="0">
                <a:solidFill>
                  <a:srgbClr val="7030A0"/>
                </a:solidFill>
              </a:rPr>
              <a:t>:”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/>
              <a:t>Like any list, this is an overview and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Incomplete, e.g.</a:t>
            </a:r>
          </a:p>
          <a:p>
            <a:pPr lvl="1">
              <a:spcBef>
                <a:spcPts val="0"/>
              </a:spcBef>
            </a:pPr>
            <a:r>
              <a:rPr lang="en-US" sz="1100" dirty="0" smtClean="0"/>
              <a:t>Business-APIs-as-a-Service</a:t>
            </a:r>
            <a:r>
              <a:rPr lang="en-US" sz="1000" dirty="0" smtClean="0"/>
              <a:t>: </a:t>
            </a:r>
            <a:r>
              <a:rPr lang="en-US" sz="1100" dirty="0" smtClean="0"/>
              <a:t>Payments is an example, but there are others, e.g. </a:t>
            </a:r>
          </a:p>
          <a:p>
            <a:pPr lvl="2">
              <a:spcBef>
                <a:spcPts val="0"/>
              </a:spcBef>
            </a:pPr>
            <a:r>
              <a:rPr lang="en-US" sz="1000" dirty="0" smtClean="0"/>
              <a:t>Order Management, Inventory, Shipping, </a:t>
            </a:r>
            <a:r>
              <a:rPr lang="is-IS" sz="1000" dirty="0" smtClean="0"/>
              <a:t>…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Calendar and events. Contact management.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Human Resources.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Information-as-a-Service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Demographics.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Credit history and information.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Market data, prices, etc.</a:t>
            </a:r>
          </a:p>
          <a:p>
            <a:pPr>
              <a:spcBef>
                <a:spcPts val="0"/>
              </a:spcBef>
            </a:pPr>
            <a:r>
              <a:rPr lang="is-IS" sz="1600" dirty="0" smtClean="0"/>
              <a:t>Overly simplistic, e.g.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IaaS is many types of compute, storage, networking, ...</a:t>
            </a:r>
          </a:p>
          <a:p>
            <a:pPr lvl="1">
              <a:spcBef>
                <a:spcPts val="0"/>
              </a:spcBef>
            </a:pPr>
            <a:r>
              <a:rPr lang="is-IS" sz="1100" dirty="0" smtClean="0"/>
              <a:t>There are many, many types of PaaS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Integration-Platform-as-a-Service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More classical app/container, e.g. Cloud Foundry</a:t>
            </a:r>
          </a:p>
          <a:p>
            <a:pPr lvl="2">
              <a:spcBef>
                <a:spcPts val="0"/>
              </a:spcBef>
            </a:pPr>
            <a:r>
              <a:rPr lang="is-IS" sz="1000" dirty="0" smtClean="0"/>
              <a:t>Force.com and high-level component assembly.</a:t>
            </a:r>
          </a:p>
          <a:p>
            <a:pPr lvl="2">
              <a:spcBef>
                <a:spcPts val="0"/>
              </a:spcBef>
            </a:pP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080" y="99402"/>
            <a:ext cx="2260070" cy="4459986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8" idx="1"/>
          </p:cNvCxnSpPr>
          <p:nvPr/>
        </p:nvCxnSpPr>
        <p:spPr>
          <a:xfrm>
            <a:off x="4473677" y="1592826"/>
            <a:ext cx="1119403" cy="67048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5593080" y="99402"/>
            <a:ext cx="487680" cy="4327818"/>
          </a:xfrm>
          <a:prstGeom prst="lef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21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22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67" y="196172"/>
            <a:ext cx="6102067" cy="4576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1296" y="130674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Our applications will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Call APIs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Use and run in PaaS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12488" y="1821366"/>
            <a:ext cx="1583473" cy="2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12488" y="2323170"/>
            <a:ext cx="1509132" cy="136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1997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www.programmableweb.com</a:t>
            </a:r>
            <a:r>
              <a:rPr lang="en-US" dirty="0" smtClean="0"/>
              <a:t> (Example)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11" y="652071"/>
            <a:ext cx="4865498" cy="39742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" name="Rounded Rectangle 4"/>
          <p:cNvSpPr/>
          <p:nvPr/>
        </p:nvSpPr>
        <p:spPr>
          <a:xfrm>
            <a:off x="1056807" y="1401580"/>
            <a:ext cx="1221698" cy="35976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53456" y="1454046"/>
            <a:ext cx="4384623" cy="127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38079" y="12441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Over 16,000 APIs</a:t>
            </a:r>
          </a:p>
        </p:txBody>
      </p:sp>
    </p:spTree>
    <p:extLst>
      <p:ext uri="{BB962C8B-B14F-4D97-AF65-F5344CB8AC3E}">
        <p14:creationId xmlns:p14="http://schemas.microsoft.com/office/powerpoint/2010/main" val="10559566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118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/>
              <a:t>Microservices</a:t>
            </a:r>
            <a:br>
              <a:rPr lang="en-US" dirty="0"/>
            </a:br>
            <a:r>
              <a:rPr lang="en-US" sz="2400" dirty="0"/>
              <a:t>(https://</a:t>
            </a:r>
            <a:r>
              <a:rPr lang="en-US" sz="2400" dirty="0" err="1"/>
              <a:t>martinfowler.com</a:t>
            </a:r>
            <a:r>
              <a:rPr lang="en-US" sz="2400" dirty="0"/>
              <a:t>/articles/</a:t>
            </a:r>
            <a:r>
              <a:rPr lang="en-US" sz="2400" dirty="0" err="1"/>
              <a:t>microservices.html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1" y="941084"/>
            <a:ext cx="5945083" cy="38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Basic Concepts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2" y="756518"/>
            <a:ext cx="8819550" cy="3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79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“Traditional” Web Application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49" y="611792"/>
            <a:ext cx="5549180" cy="40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56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to Micro</a:t>
            </a:r>
            <a:endParaRPr lang="en-US" dirty="0"/>
          </a:p>
        </p:txBody>
      </p:sp>
      <p:pic>
        <p:nvPicPr>
          <p:cNvPr id="3" name="Picture 2" descr="System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3" y="612087"/>
            <a:ext cx="2950235" cy="268260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428782" y="196464"/>
            <a:ext cx="2229684" cy="1052112"/>
            <a:chOff x="4903738" y="556351"/>
            <a:chExt cx="2229684" cy="1052112"/>
          </a:xfrm>
        </p:grpSpPr>
        <p:pic>
          <p:nvPicPr>
            <p:cNvPr id="4" name="Pictur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smtClean="0"/>
                <a:t>Cart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Java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SQLite</a:t>
              </a:r>
              <a:endParaRPr lang="en-US" sz="1100" kern="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96988" y="722520"/>
            <a:ext cx="2853368" cy="1052112"/>
            <a:chOff x="4903738" y="556351"/>
            <a:chExt cx="2229684" cy="1052112"/>
          </a:xfrm>
        </p:grpSpPr>
        <p:pic>
          <p:nvPicPr>
            <p:cNvPr id="8" name="Picture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Recommendation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Node.js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Redis</a:t>
              </a:r>
              <a:endParaRPr lang="en-US" sz="1100" kern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5342" y="1971752"/>
            <a:ext cx="2853368" cy="1052112"/>
            <a:chOff x="4903738" y="556351"/>
            <a:chExt cx="2229684" cy="1052112"/>
          </a:xfrm>
        </p:grpSpPr>
        <p:pic>
          <p:nvPicPr>
            <p:cNvPr id="11" name="Picture 1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Catalog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PHP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MongoDB</a:t>
              </a:r>
              <a:endParaRPr lang="en-US" sz="1100" kern="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58466" y="2247174"/>
            <a:ext cx="2853368" cy="1052112"/>
            <a:chOff x="4903738" y="556351"/>
            <a:chExt cx="2229684" cy="1052112"/>
          </a:xfrm>
        </p:grpSpPr>
        <p:pic>
          <p:nvPicPr>
            <p:cNvPr id="14" name="Picture 1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XXX </a:t>
              </a:r>
              <a:r>
                <a:rPr lang="en-US" sz="1200" kern="0" dirty="0" err="1" smtClean="0"/>
                <a:t>XXX</a:t>
              </a:r>
              <a:endParaRPr lang="en-US" sz="1200" kern="0" dirty="0" smtClean="0"/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MMM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NNN</a:t>
              </a:r>
              <a:endParaRPr lang="en-US" sz="1100" kern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04519" y="3565523"/>
            <a:ext cx="2853368" cy="1052112"/>
            <a:chOff x="4903738" y="556351"/>
            <a:chExt cx="2229684" cy="1052112"/>
          </a:xfrm>
        </p:grpSpPr>
        <p:pic>
          <p:nvPicPr>
            <p:cNvPr id="17" name="Picture 1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Content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Ruby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Amazon S3</a:t>
              </a:r>
              <a:endParaRPr lang="en-US" sz="1100" kern="0" dirty="0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463398" y="1468113"/>
            <a:ext cx="771181" cy="443162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1" name="Straight Arrow Connector 20"/>
          <p:cNvCxnSpPr>
            <a:endCxn id="11" idx="0"/>
          </p:cNvCxnSpPr>
          <p:nvPr/>
        </p:nvCxnSpPr>
        <p:spPr>
          <a:xfrm>
            <a:off x="4810836" y="1248576"/>
            <a:ext cx="209298" cy="723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</p:cNvCxnSpPr>
          <p:nvPr/>
        </p:nvCxnSpPr>
        <p:spPr>
          <a:xfrm>
            <a:off x="5452119" y="722520"/>
            <a:ext cx="744869" cy="3351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</p:cNvCxnSpPr>
          <p:nvPr/>
        </p:nvCxnSpPr>
        <p:spPr>
          <a:xfrm>
            <a:off x="5674925" y="2497808"/>
            <a:ext cx="983541" cy="156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5020134" y="3023864"/>
            <a:ext cx="875699" cy="5416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2"/>
          </p:cNvCxnSpPr>
          <p:nvPr/>
        </p:nvCxnSpPr>
        <p:spPr>
          <a:xfrm flipH="1">
            <a:off x="6462215" y="3299286"/>
            <a:ext cx="851043" cy="266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9503" y="329469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>
                <a:latin typeface="+mn-lt"/>
              </a:rPr>
              <a:t>Motivations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Enable best tools, languages, </a:t>
            </a:r>
            <a:r>
              <a:rPr lang="is-IS" sz="1400" dirty="0" smtClean="0">
                <a:latin typeface="+mn-lt"/>
              </a:rPr>
              <a:t>… for function.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Simplifies change management and evolution.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Better alignment of apps with business functions.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400" dirty="0" smtClean="0">
                <a:latin typeface="+mn-lt"/>
              </a:rPr>
              <a:t>Reuse of code and internet services.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8155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Micro-services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Componentization via Services</a:t>
            </a:r>
          </a:p>
          <a:p>
            <a:r>
              <a:rPr lang="en-US" dirty="0"/>
              <a:t>Organized around Business Capabilities</a:t>
            </a:r>
          </a:p>
          <a:p>
            <a:r>
              <a:rPr lang="en-US" dirty="0"/>
              <a:t>Products not Projects</a:t>
            </a:r>
          </a:p>
          <a:p>
            <a:r>
              <a:rPr lang="en-US" dirty="0"/>
              <a:t>Smart endpoints and dumb pipes</a:t>
            </a:r>
          </a:p>
          <a:p>
            <a:r>
              <a:rPr lang="en-US" dirty="0"/>
              <a:t>Decentralized Governance</a:t>
            </a:r>
          </a:p>
          <a:p>
            <a:r>
              <a:rPr lang="en-US" dirty="0"/>
              <a:t>Decentralized Data Management</a:t>
            </a:r>
          </a:p>
          <a:p>
            <a:r>
              <a:rPr lang="en-US" dirty="0"/>
              <a:t>Infrastructure Automation</a:t>
            </a:r>
          </a:p>
          <a:p>
            <a:r>
              <a:rPr lang="en-US" dirty="0"/>
              <a:t>Design for failure</a:t>
            </a:r>
          </a:p>
          <a:p>
            <a:r>
              <a:rPr lang="en-US" dirty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13986543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1163395"/>
          </a:xfrm>
        </p:spPr>
        <p:txBody>
          <a:bodyPr/>
          <a:lstStyle/>
          <a:p>
            <a:r>
              <a:rPr lang="en-US" dirty="0" smtClean="0"/>
              <a:t>SOA</a:t>
            </a:r>
            <a:br>
              <a:rPr lang="en-US" dirty="0" smtClean="0"/>
            </a:br>
            <a:r>
              <a:rPr lang="en-US" dirty="0" smtClean="0"/>
              <a:t>vs</a:t>
            </a:r>
            <a:br>
              <a:rPr lang="en-US" dirty="0" smtClean="0"/>
            </a:br>
            <a:r>
              <a:rPr lang="en-US" dirty="0" smtClean="0"/>
              <a:t>Microservices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486" y="0"/>
            <a:ext cx="5608955" cy="4528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904" y="4528388"/>
            <a:ext cx="75196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usblogs.pwc.com</a:t>
            </a:r>
            <a:r>
              <a:rPr lang="en-US" sz="1200" dirty="0"/>
              <a:t>/emerging-technology/agile-coding-in-enterprise-it-code-small-and-local/</a:t>
            </a:r>
          </a:p>
        </p:txBody>
      </p:sp>
    </p:spTree>
    <p:extLst>
      <p:ext uri="{BB962C8B-B14F-4D97-AF65-F5344CB8AC3E}">
        <p14:creationId xmlns:p14="http://schemas.microsoft.com/office/powerpoint/2010/main" val="1952907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61" y="150124"/>
            <a:ext cx="6889296" cy="443292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68991" y="1699146"/>
            <a:ext cx="2442949" cy="586854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92769" y="1321358"/>
            <a:ext cx="1986224" cy="2542233"/>
            <a:chOff x="3692769" y="1321358"/>
            <a:chExt cx="1986224" cy="254223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692769" y="1326382"/>
              <a:ext cx="0" cy="42203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673969" y="1326382"/>
              <a:ext cx="0" cy="25372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92769" y="1321358"/>
              <a:ext cx="198455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2769" y="1748413"/>
              <a:ext cx="11756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3451" y="1748413"/>
              <a:ext cx="0" cy="16529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94443" y="3863591"/>
              <a:ext cx="198455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94443" y="3401367"/>
              <a:ext cx="0" cy="46222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94443" y="3401367"/>
              <a:ext cx="117900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3602334" y="1266092"/>
            <a:ext cx="2155371" cy="2682910"/>
          </a:xfrm>
          <a:prstGeom prst="rect">
            <a:avLst/>
          </a:prstGeom>
          <a:noFill/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82721" y="1783582"/>
            <a:ext cx="1175658" cy="157256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2323" y="1828800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Inject application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implementation into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00B0F0"/>
                </a:solidFill>
                <a:latin typeface="+mn-lt"/>
              </a:rPr>
              <a:t>r</a:t>
            </a:r>
            <a:r>
              <a:rPr lang="en-US" sz="1600" dirty="0" smtClean="0">
                <a:solidFill>
                  <a:srgbClr val="00B0F0"/>
                </a:solidFill>
                <a:latin typeface="+mn-lt"/>
              </a:rPr>
              <a:t>eusable SW containers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689" y="1137339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Reusable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i</a:t>
            </a: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nfrastructure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containers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14508" y="3034602"/>
            <a:ext cx="20448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Reusable SW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b="1" u="sng" dirty="0" smtClean="0">
                <a:solidFill>
                  <a:srgbClr val="7030A0"/>
                </a:solidFill>
                <a:latin typeface="+mn-lt"/>
              </a:rPr>
              <a:t>containers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 but with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c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ore technology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solidFill>
                  <a:srgbClr val="7030A0"/>
                </a:solidFill>
                <a:latin typeface="+mn-lt"/>
              </a:rPr>
              <a:t>a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nd frameworks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600" dirty="0" err="1" smtClean="0">
              <a:solidFill>
                <a:srgbClr val="7030A0"/>
              </a:solidFill>
              <a:latin typeface="+mn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69288" y="2100105"/>
            <a:ext cx="713433" cy="552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17703" y="3178292"/>
            <a:ext cx="971804" cy="2939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757705" y="1351754"/>
            <a:ext cx="507442" cy="140426"/>
          </a:xfrm>
          <a:prstGeom prst="straightConnector1">
            <a:avLst/>
          </a:prstGeom>
          <a:ln w="28575">
            <a:solidFill>
              <a:srgbClr val="4444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004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4927"/>
            <a:ext cx="8267140" cy="36603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Introduction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 bit about your instructor.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Coursework and grading.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Logistics.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Course Overview and Contents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chemeClr val="bg2"/>
                </a:solidFill>
              </a:rPr>
              <a:t>Schedule and topics.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Cloud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Cloud applications.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An example “microservice, cloud application”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Demo.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Overall structure.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1</a:t>
            </a:r>
            <a:r>
              <a:rPr lang="en-US" baseline="30000" dirty="0" smtClean="0">
                <a:solidFill>
                  <a:schemeClr val="bg2"/>
                </a:solidFill>
              </a:rPr>
              <a:t>st</a:t>
            </a:r>
            <a:r>
              <a:rPr lang="en-US" dirty="0" smtClean="0">
                <a:solidFill>
                  <a:schemeClr val="bg2"/>
                </a:solidFill>
              </a:rPr>
              <a:t> Assignment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033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55" y="88710"/>
            <a:ext cx="6848484" cy="441999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513695" y="1767384"/>
            <a:ext cx="2258705" cy="1003111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744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49" y="196172"/>
            <a:ext cx="8523781" cy="387798"/>
          </a:xfrm>
        </p:spPr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96" y="121090"/>
            <a:ext cx="6705845" cy="4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49" y="196172"/>
            <a:ext cx="8523781" cy="387798"/>
          </a:xfrm>
        </p:spPr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96" y="121090"/>
            <a:ext cx="6705845" cy="456985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61639" y="899532"/>
            <a:ext cx="7047571" cy="3196683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Patterns and practices are </a:t>
            </a:r>
            <a:r>
              <a:rPr lang="en-US" sz="2800" u="sng" dirty="0" smtClean="0">
                <a:solidFill>
                  <a:schemeClr val="tx2"/>
                </a:solidFill>
                <a:latin typeface="+mn-lt"/>
              </a:rPr>
              <a:t>essential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PaaS and advanced infrastructure eliminate the need to worry about a lot of things, but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No infrastructure is smart enough to make a poorly designed application flexible, scalable, available, </a:t>
            </a:r>
            <a:r>
              <a:rPr lang="mr-IN" sz="20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86586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Weinberg’s Second Law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316" y="1602254"/>
            <a:ext cx="8219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222222"/>
                </a:solidFill>
              </a:rPr>
              <a:t>“If </a:t>
            </a:r>
            <a:r>
              <a:rPr lang="en-US">
                <a:solidFill>
                  <a:srgbClr val="222222"/>
                </a:solidFill>
              </a:rPr>
              <a:t>builders built buildings the way programmers wrote programs, then the first woodpecker that came along would destroy civilization</a:t>
            </a:r>
            <a:r>
              <a:rPr lang="en-US" smtClean="0">
                <a:solidFill>
                  <a:srgbClr val="222222"/>
                </a:solidFill>
              </a:rPr>
              <a:t>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452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0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Seeka</a:t>
            </a:r>
            <a:r>
              <a:rPr lang="en-US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819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Elements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71" y="684078"/>
            <a:ext cx="680847" cy="234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62" y="88157"/>
            <a:ext cx="529833" cy="43075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52398" y="2388398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Content Catalog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52397" y="275376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Cache Service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2397" y="311913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Watch Party Service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52398" y="2023027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Search Service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52403" y="561543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Profile Service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275" y="1037013"/>
            <a:ext cx="548019" cy="548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62" y="1668225"/>
            <a:ext cx="831500" cy="41575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552398" y="1657656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Reporting Service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" y="3984277"/>
            <a:ext cx="1521891" cy="76094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552399" y="1292285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Payment Service</a:t>
            </a:r>
          </a:p>
        </p:txBody>
      </p:sp>
      <p:cxnSp>
        <p:nvCxnSpPr>
          <p:cNvPr id="20" name="Straight Arrow Connector 19"/>
          <p:cNvCxnSpPr>
            <a:stCxn id="49" idx="3"/>
          </p:cNvCxnSpPr>
          <p:nvPr/>
        </p:nvCxnSpPr>
        <p:spPr>
          <a:xfrm flipV="1">
            <a:off x="7039368" y="820797"/>
            <a:ext cx="683871" cy="1059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9" idx="0"/>
            <a:endCxn id="4" idx="1"/>
          </p:cNvCxnSpPr>
          <p:nvPr/>
        </p:nvCxnSpPr>
        <p:spPr>
          <a:xfrm flipV="1">
            <a:off x="6580130" y="303536"/>
            <a:ext cx="752332" cy="496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552399" y="926914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Commenting Service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2" y="837139"/>
            <a:ext cx="947468" cy="278403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3552403" y="196172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User Service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120891" y="800509"/>
            <a:ext cx="918477" cy="252531"/>
          </a:xfrm>
          <a:prstGeom prst="roundRect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700" dirty="0" smtClean="0">
                <a:solidFill>
                  <a:schemeClr val="tx2"/>
                </a:solidFill>
                <a:latin typeface="+mn-lt"/>
              </a:rPr>
              <a:t>Social Media Connector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122883" y="906311"/>
            <a:ext cx="1157689" cy="1449587"/>
            <a:chOff x="1831569" y="971477"/>
            <a:chExt cx="1157689" cy="144958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0179" y="1226646"/>
              <a:ext cx="920469" cy="119441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831569" y="971477"/>
              <a:ext cx="115768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smtClean="0">
                  <a:latin typeface="+mn-lt"/>
                </a:rPr>
                <a:t>API Gateway</a:t>
              </a:r>
              <a:endParaRPr lang="en-US" sz="1400" dirty="0" smtClean="0">
                <a:latin typeface="+mn-lt"/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86" y="3254739"/>
            <a:ext cx="1139459" cy="742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1" name="Group 50"/>
          <p:cNvGrpSpPr/>
          <p:nvPr/>
        </p:nvGrpSpPr>
        <p:grpSpPr>
          <a:xfrm>
            <a:off x="6120891" y="3119139"/>
            <a:ext cx="988127" cy="702820"/>
            <a:chOff x="5291034" y="3119139"/>
            <a:chExt cx="988127" cy="702820"/>
          </a:xfrm>
        </p:grpSpPr>
        <p:sp>
          <p:nvSpPr>
            <p:cNvPr id="50" name="Rounded Rectangle 49"/>
            <p:cNvSpPr/>
            <p:nvPr/>
          </p:nvSpPr>
          <p:spPr>
            <a:xfrm>
              <a:off x="5325859" y="3119139"/>
              <a:ext cx="918477" cy="252531"/>
            </a:xfrm>
            <a:prstGeom prst="roundRect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schemeClr val="tx2"/>
                  </a:solidFill>
                  <a:latin typeface="+mn-lt"/>
                </a:rPr>
                <a:t>XMPP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1034" y="3429796"/>
              <a:ext cx="988127" cy="39216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425" y="2126998"/>
            <a:ext cx="794689" cy="756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65" y="4058091"/>
            <a:ext cx="773461" cy="64168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90" y="4286179"/>
            <a:ext cx="2060378" cy="495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8" name="Rectangle 57"/>
          <p:cNvSpPr/>
          <p:nvPr/>
        </p:nvSpPr>
        <p:spPr>
          <a:xfrm>
            <a:off x="3358195" y="111195"/>
            <a:ext cx="1286633" cy="3437108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033" y="111195"/>
            <a:ext cx="456779" cy="471247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stCxn id="17" idx="0"/>
          </p:cNvCxnSpPr>
          <p:nvPr/>
        </p:nvCxnSpPr>
        <p:spPr>
          <a:xfrm flipH="1" flipV="1">
            <a:off x="388061" y="1115543"/>
            <a:ext cx="427356" cy="28687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7" idx="0"/>
            <a:endCxn id="43" idx="1"/>
          </p:cNvCxnSpPr>
          <p:nvPr/>
        </p:nvCxnSpPr>
        <p:spPr>
          <a:xfrm flipV="1">
            <a:off x="815417" y="3625877"/>
            <a:ext cx="778369" cy="358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3" idx="0"/>
            <a:endCxn id="39" idx="1"/>
          </p:cNvCxnSpPr>
          <p:nvPr/>
        </p:nvCxnSpPr>
        <p:spPr>
          <a:xfrm flipV="1">
            <a:off x="2163516" y="1758689"/>
            <a:ext cx="77977" cy="1496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3" idx="3"/>
            <a:endCxn id="44" idx="1"/>
          </p:cNvCxnSpPr>
          <p:nvPr/>
        </p:nvCxnSpPr>
        <p:spPr>
          <a:xfrm>
            <a:off x="2733245" y="3625877"/>
            <a:ext cx="33876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3" idx="3"/>
          </p:cNvCxnSpPr>
          <p:nvPr/>
        </p:nvCxnSpPr>
        <p:spPr>
          <a:xfrm>
            <a:off x="2733245" y="3625877"/>
            <a:ext cx="3481620" cy="6250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8" idx="3"/>
            <a:endCxn id="52" idx="1"/>
          </p:cNvCxnSpPr>
          <p:nvPr/>
        </p:nvCxnSpPr>
        <p:spPr>
          <a:xfrm>
            <a:off x="4644828" y="1829749"/>
            <a:ext cx="3571597" cy="6754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8" idx="3"/>
            <a:endCxn id="49" idx="1"/>
          </p:cNvCxnSpPr>
          <p:nvPr/>
        </p:nvCxnSpPr>
        <p:spPr>
          <a:xfrm flipV="1">
            <a:off x="4644828" y="926775"/>
            <a:ext cx="1476063" cy="902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3"/>
            <a:endCxn id="12" idx="1"/>
          </p:cNvCxnSpPr>
          <p:nvPr/>
        </p:nvCxnSpPr>
        <p:spPr>
          <a:xfrm flipV="1">
            <a:off x="4644828" y="1311023"/>
            <a:ext cx="2669447" cy="5187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8" idx="3"/>
            <a:endCxn id="13" idx="1"/>
          </p:cNvCxnSpPr>
          <p:nvPr/>
        </p:nvCxnSpPr>
        <p:spPr>
          <a:xfrm>
            <a:off x="4644828" y="1829749"/>
            <a:ext cx="2687634" cy="46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</p:cNvCxnSpPr>
          <p:nvPr/>
        </p:nvCxnSpPr>
        <p:spPr>
          <a:xfrm>
            <a:off x="4470874" y="2880035"/>
            <a:ext cx="1781342" cy="1255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7" idx="1"/>
          </p:cNvCxnSpPr>
          <p:nvPr/>
        </p:nvCxnSpPr>
        <p:spPr>
          <a:xfrm>
            <a:off x="1409700" y="4534145"/>
            <a:ext cx="164909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6" idx="3"/>
          </p:cNvCxnSpPr>
          <p:nvPr/>
        </p:nvCxnSpPr>
        <p:spPr>
          <a:xfrm>
            <a:off x="4470875" y="2514664"/>
            <a:ext cx="470547" cy="1753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510" y="3254739"/>
            <a:ext cx="1499830" cy="1174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41" y="2161995"/>
            <a:ext cx="1020285" cy="10202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55171" y="2938047"/>
            <a:ext cx="592411" cy="3324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latin typeface="+mn-lt"/>
              </a:rPr>
              <a:t>SNS</a:t>
            </a:r>
            <a:endParaRPr lang="en-US" sz="2000" dirty="0" err="1" smtClean="0">
              <a:latin typeface="+mn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48" y="65659"/>
            <a:ext cx="778549" cy="91360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4634837" y="582442"/>
            <a:ext cx="777420" cy="5760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649890" y="2283032"/>
            <a:ext cx="619888" cy="2140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5" y="2514663"/>
            <a:ext cx="1054336" cy="549761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4625927" y="2051923"/>
            <a:ext cx="2060223" cy="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161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33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</a:p>
          <a:p>
            <a:pPr lvl="1"/>
            <a:r>
              <a:rPr lang="en-US" dirty="0" smtClean="0"/>
              <a:t>Form your teams (approx. 5 people)</a:t>
            </a:r>
          </a:p>
          <a:p>
            <a:pPr lvl="1"/>
            <a:r>
              <a:rPr lang="en-US" dirty="0" smtClean="0"/>
              <a:t>Identify contact focal point.</a:t>
            </a:r>
          </a:p>
          <a:p>
            <a:pPr lvl="1"/>
            <a:r>
              <a:rPr lang="en-US" dirty="0" smtClean="0"/>
              <a:t>Give your team a “cool” name.</a:t>
            </a:r>
          </a:p>
          <a:p>
            <a:r>
              <a:rPr lang="en-US" dirty="0" smtClean="0"/>
              <a:t>Signup (reuse) and Amazon Web Service Account</a:t>
            </a:r>
          </a:p>
          <a:p>
            <a:pPr lvl="1"/>
            <a:r>
              <a:rPr lang="en-US" dirty="0" smtClean="0"/>
              <a:t>Free Tier should be fine.</a:t>
            </a:r>
          </a:p>
          <a:p>
            <a:pPr lvl="1"/>
            <a:r>
              <a:rPr lang="en-US" dirty="0" smtClean="0"/>
              <a:t>Provide access to team members.</a:t>
            </a:r>
          </a:p>
          <a:p>
            <a:r>
              <a:rPr lang="en-US" dirty="0" smtClean="0"/>
              <a:t>Create an Elastic Beanstalk instance/application.</a:t>
            </a:r>
          </a:p>
          <a:p>
            <a:pPr lvl="1"/>
            <a:r>
              <a:rPr lang="en-US" dirty="0" smtClean="0"/>
              <a:t>Use one of the sample application.</a:t>
            </a:r>
          </a:p>
          <a:p>
            <a:pPr lvl="1"/>
            <a:r>
              <a:rPr lang="en-US" dirty="0" smtClean="0"/>
              <a:t>Will have to make more sophisticated starting next week;</a:t>
            </a:r>
            <a:br>
              <a:rPr lang="en-US" dirty="0" smtClean="0"/>
            </a:br>
            <a:r>
              <a:rPr lang="en-US" dirty="0" smtClean="0"/>
              <a:t>I will use Node JS with Express for Elastic Beanstalk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63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42" y="583970"/>
            <a:ext cx="6490268" cy="3891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32718" y="940037"/>
            <a:ext cx="3691783" cy="2572284"/>
          </a:xfrm>
          <a:prstGeom prst="rect">
            <a:avLst/>
          </a:prstGeom>
          <a:solidFill>
            <a:srgbClr val="FF0000">
              <a:alpha val="25000"/>
            </a:srgb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904" y="806971"/>
            <a:ext cx="914400" cy="2661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100" b="1" smtClean="0">
                <a:solidFill>
                  <a:srgbClr val="FF0000"/>
                </a:solidFill>
                <a:latin typeface="+mn-lt"/>
              </a:rPr>
              <a:t>Server setup</a:t>
            </a:r>
            <a:endParaRPr lang="en-US" sz="1100" b="1" dirty="0" err="1" smtClean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1340304" y="940037"/>
            <a:ext cx="713684" cy="233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741" y="3379255"/>
            <a:ext cx="914400" cy="2661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100" b="1" smtClean="0">
                <a:solidFill>
                  <a:srgbClr val="FF0000"/>
                </a:solidFill>
                <a:latin typeface="+mn-lt"/>
              </a:rPr>
              <a:t>Application setup</a:t>
            </a:r>
            <a:endParaRPr lang="en-US" sz="1100" b="1" dirty="0" smtClean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156381" y="3016155"/>
            <a:ext cx="808897" cy="363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80657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499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830997"/>
          </a:xfrm>
        </p:spPr>
        <p:txBody>
          <a:bodyPr/>
          <a:lstStyle/>
          <a:p>
            <a:r>
              <a:rPr lang="en-US" sz="2400" dirty="0" smtClean="0"/>
              <a:t>Application Design Methodologies</a:t>
            </a:r>
            <a:br>
              <a:rPr lang="en-US" sz="2400" dirty="0" smtClean="0"/>
            </a:br>
            <a:r>
              <a:rPr lang="en-US" sz="1800" dirty="0" smtClean="0"/>
              <a:t>(Simplistic, Somewhat Dated).</a:t>
            </a:r>
            <a:br>
              <a:rPr lang="en-US" sz="1800" dirty="0" smtClean="0"/>
            </a:br>
            <a:r>
              <a:rPr lang="en-US" sz="1800" dirty="0" smtClean="0"/>
              <a:t>(But, you get the idea).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2764"/>
            <a:ext cx="8267140" cy="33824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 with User Interface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Roles and personas.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Wireframes for pages and interactions.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Page flow/transition diagrams.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Implement a model layer supporting UI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Functions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Data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Start with Data Model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Entity types, properties.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Relationships/associations.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Constraints, integrity rules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Define reusable core operations.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Design role/task UIs that use core operations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34" y="196172"/>
            <a:ext cx="3368306" cy="20218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77" y="2495106"/>
            <a:ext cx="2645773" cy="212385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21945209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70433"/>
            <a:ext cx="8279946" cy="387798"/>
          </a:xfrm>
        </p:spPr>
        <p:txBody>
          <a:bodyPr/>
          <a:lstStyle/>
          <a:p>
            <a:r>
              <a:rPr lang="en-US" dirty="0" smtClean="0"/>
              <a:t>Database Connection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5902" y="736370"/>
            <a:ext cx="1100551" cy="6096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smtClean="0">
                <a:solidFill>
                  <a:schemeClr val="tx2"/>
                </a:solidFill>
                <a:latin typeface="+mn-lt"/>
              </a:rPr>
              <a:t>“Client”</a:t>
            </a:r>
            <a:br>
              <a:rPr lang="en-US" sz="1400" smtClean="0">
                <a:solidFill>
                  <a:schemeClr val="tx2"/>
                </a:solidFill>
                <a:latin typeface="+mn-lt"/>
              </a:rPr>
            </a:br>
            <a:r>
              <a:rPr lang="en-US" sz="1400" smtClean="0">
                <a:solidFill>
                  <a:schemeClr val="tx2"/>
                </a:solidFill>
                <a:latin typeface="+mn-lt"/>
              </a:rPr>
              <a:t>App 1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5902" y="1611998"/>
            <a:ext cx="1100551" cy="6096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“Client”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 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5902" y="2487626"/>
            <a:ext cx="1100551" cy="609600"/>
          </a:xfrm>
          <a:prstGeom prst="round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“Client”</a:t>
            </a:r>
            <a:br>
              <a:rPr lang="en-US" sz="1400" dirty="0" smtClean="0">
                <a:solidFill>
                  <a:schemeClr val="tx2"/>
                </a:solidFill>
                <a:latin typeface="+mn-lt"/>
              </a:rPr>
            </a:br>
            <a:r>
              <a:rPr lang="en-US" sz="1400" dirty="0" smtClean="0">
                <a:solidFill>
                  <a:schemeClr val="tx2"/>
                </a:solidFill>
                <a:latin typeface="+mn-lt"/>
              </a:rPr>
              <a:t>App </a:t>
            </a:r>
            <a:r>
              <a:rPr lang="mr-IN" sz="1400" dirty="0" smtClean="0">
                <a:solidFill>
                  <a:schemeClr val="tx2"/>
                </a:solidFill>
                <a:latin typeface="+mn-lt"/>
              </a:rPr>
              <a:t>…</a:t>
            </a:r>
            <a:endParaRPr lang="en-US" sz="1400" dirty="0" smtClean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2" y="3363255"/>
            <a:ext cx="1003159" cy="1003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65877" y="1611998"/>
            <a:ext cx="2461189" cy="1642051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Database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Management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System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(Instance)</a:t>
            </a:r>
          </a:p>
        </p:txBody>
      </p:sp>
      <p:cxnSp>
        <p:nvCxnSpPr>
          <p:cNvPr id="10" name="Straight Arrow Connector 9"/>
          <p:cNvCxnSpPr>
            <a:stCxn id="4" idx="3"/>
          </p:cNvCxnSpPr>
          <p:nvPr/>
        </p:nvCxnSpPr>
        <p:spPr>
          <a:xfrm>
            <a:off x="1526453" y="1041170"/>
            <a:ext cx="3039424" cy="1240557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1526453" y="1916798"/>
            <a:ext cx="3039424" cy="373475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1526453" y="2281727"/>
            <a:ext cx="3039424" cy="510699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1429061" y="2290273"/>
            <a:ext cx="3136816" cy="1574562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1765" y="100239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7030A0"/>
                </a:solidFill>
                <a:latin typeface="+mn-lt"/>
              </a:rPr>
              <a:t>Connection</a:t>
            </a:r>
            <a:endParaRPr lang="en-US" sz="2000" dirty="0" err="1" smtClean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1" y="1312089"/>
            <a:ext cx="2063326" cy="20462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2528" y="320122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DML Statement</a:t>
            </a:r>
            <a:endParaRPr lang="en-US" sz="2000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4421" y="142082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00B050"/>
                </a:solidFill>
                <a:latin typeface="+mn-lt"/>
              </a:rPr>
              <a:t>DDL Statement</a:t>
            </a:r>
            <a:endParaRPr lang="en-US" sz="2000" dirty="0" err="1" smtClean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5154" y="398445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1600" i="1" dirty="0" smtClean="0">
                <a:solidFill>
                  <a:srgbClr val="FF0000"/>
                </a:solidFill>
                <a:latin typeface="+mn-lt"/>
              </a:rPr>
              <a:t>Data Manipulation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 Statement</a:t>
            </a:r>
            <a:br>
              <a:rPr lang="en-US" sz="1600" dirty="0" smtClean="0">
                <a:solidFill>
                  <a:srgbClr val="FF0000"/>
                </a:solidFill>
                <a:latin typeface="+mn-lt"/>
              </a:rPr>
            </a:b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Creates, Retrieves, Updates or Deletes Data.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50047" y="362439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A </a:t>
            </a:r>
            <a:r>
              <a:rPr lang="en-US" sz="1600" i="1" dirty="0" smtClean="0">
                <a:solidFill>
                  <a:srgbClr val="00B050"/>
                </a:solidFill>
                <a:latin typeface="+mn-lt"/>
              </a:rPr>
              <a:t>Data Definition 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Statement</a:t>
            </a:r>
            <a:br>
              <a:rPr lang="en-US" sz="1600" dirty="0" smtClean="0">
                <a:solidFill>
                  <a:srgbClr val="00B050"/>
                </a:solidFill>
                <a:latin typeface="+mn-lt"/>
              </a:rPr>
            </a:b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Defines or “Creates” </a:t>
            </a:r>
            <a:r>
              <a:rPr lang="en-US" sz="1600" smtClean="0">
                <a:solidFill>
                  <a:srgbClr val="00B050"/>
                </a:solidFill>
                <a:latin typeface="+mn-lt"/>
              </a:rPr>
              <a:t>a definition/type of data,</a:t>
            </a:r>
            <a:br>
              <a:rPr lang="en-US" sz="1600" smtClean="0">
                <a:solidFill>
                  <a:srgbClr val="00B050"/>
                </a:solidFill>
                <a:latin typeface="+mn-lt"/>
              </a:rPr>
            </a:br>
            <a:r>
              <a:rPr lang="en-US" sz="1600" smtClean="0">
                <a:solidFill>
                  <a:srgbClr val="00B050"/>
                </a:solidFill>
                <a:latin typeface="+mn-lt"/>
              </a:rPr>
              <a:t>which is needed for DML.</a:t>
            </a:r>
            <a:endParaRPr lang="en-US" sz="1600" dirty="0" smtClean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96879" y="47137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All database API calls (statements)</a:t>
            </a:r>
            <a:br>
              <a:rPr lang="en-US" sz="2000" dirty="0" smtClean="0">
                <a:solidFill>
                  <a:srgbClr val="7030A0"/>
                </a:solidFill>
                <a:latin typeface="+mn-lt"/>
              </a:rPr>
            </a:b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flow between the client and server</a:t>
            </a:r>
            <a:br>
              <a:rPr lang="en-US" sz="2000" dirty="0" smtClean="0">
                <a:solidFill>
                  <a:srgbClr val="7030A0"/>
                </a:solidFill>
                <a:latin typeface="+mn-lt"/>
              </a:rPr>
            </a:br>
            <a:r>
              <a:rPr lang="en-US" sz="2000" dirty="0" smtClean="0">
                <a:solidFill>
                  <a:srgbClr val="7030A0"/>
                </a:solidFill>
                <a:latin typeface="+mn-lt"/>
              </a:rPr>
              <a:t>on a </a:t>
            </a:r>
            <a:r>
              <a:rPr lang="en-US" sz="2000" i="1" smtClean="0">
                <a:solidFill>
                  <a:srgbClr val="7030A0"/>
                </a:solidFill>
                <a:latin typeface="+mn-lt"/>
              </a:rPr>
              <a:t>database connection.</a:t>
            </a:r>
            <a:endParaRPr lang="en-US" sz="2000" dirty="0" smtClean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29757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Web/Internet Application Structure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457200" y="3307302"/>
            <a:ext cx="8267140" cy="130079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There are 100s, 1000s, millions of simultaneous user sessions.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There may be 100s, 1000s of servers at each tier to achieve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Scalability (throughput, response time)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Availability, fault tolerance.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Servers may be spread over multiple data centers, public/private clouds, etc.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93" y="583970"/>
            <a:ext cx="6246017" cy="2373487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121820" y="2371327"/>
            <a:ext cx="928687" cy="700087"/>
          </a:xfrm>
          <a:prstGeom prst="ca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900" dirty="0" smtClean="0">
                <a:solidFill>
                  <a:schemeClr val="tx2"/>
                </a:solidFill>
                <a:latin typeface="+mn-lt"/>
              </a:rPr>
              <a:t>HTML</a:t>
            </a:r>
            <a:br>
              <a:rPr lang="en-US" sz="900" dirty="0" smtClean="0">
                <a:solidFill>
                  <a:schemeClr val="tx2"/>
                </a:solidFill>
                <a:latin typeface="+mn-lt"/>
              </a:rPr>
            </a:br>
            <a:r>
              <a:rPr lang="en-US" sz="900" dirty="0" smtClean="0">
                <a:solidFill>
                  <a:schemeClr val="tx2"/>
                </a:solidFill>
                <a:latin typeface="+mn-lt"/>
              </a:rPr>
              <a:t>JPG, MPG</a:t>
            </a:r>
            <a:br>
              <a:rPr lang="en-US" sz="900" dirty="0" smtClean="0">
                <a:solidFill>
                  <a:schemeClr val="tx2"/>
                </a:solidFill>
                <a:latin typeface="+mn-lt"/>
              </a:rPr>
            </a:br>
            <a:r>
              <a:rPr lang="en-US" sz="900" dirty="0" smtClean="0">
                <a:solidFill>
                  <a:schemeClr val="tx2"/>
                </a:solidFill>
                <a:latin typeface="+mn-lt"/>
              </a:rPr>
              <a:t>JavaScript</a:t>
            </a:r>
            <a:br>
              <a:rPr lang="en-US" sz="900" dirty="0" smtClean="0">
                <a:solidFill>
                  <a:schemeClr val="tx2"/>
                </a:solidFill>
                <a:latin typeface="+mn-lt"/>
              </a:rPr>
            </a:br>
            <a:r>
              <a:rPr lang="en-US" sz="900" dirty="0" smtClean="0">
                <a:solidFill>
                  <a:schemeClr val="tx2"/>
                </a:solidFill>
                <a:latin typeface="+mn-lt"/>
              </a:rPr>
              <a:t>CSS</a:t>
            </a:r>
            <a:r>
              <a:rPr lang="en-US" sz="900" dirty="0">
                <a:solidFill>
                  <a:schemeClr val="tx2"/>
                </a:solidFill>
                <a:latin typeface="+mn-lt"/>
              </a:rPr>
              <a:t/>
            </a:r>
            <a:br>
              <a:rPr lang="en-US" sz="900" dirty="0">
                <a:solidFill>
                  <a:schemeClr val="tx2"/>
                </a:solidFill>
                <a:latin typeface="+mn-lt"/>
              </a:rPr>
            </a:br>
            <a:r>
              <a:rPr lang="en-US" sz="900" dirty="0" smtClean="0">
                <a:solidFill>
                  <a:schemeClr val="tx2"/>
                </a:solidFill>
                <a:latin typeface="+mn-lt"/>
              </a:rPr>
              <a:t>etc.</a:t>
            </a:r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3579019" y="2028825"/>
            <a:ext cx="7145" cy="342502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29913" y="9338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 smtClean="0">
                <a:solidFill>
                  <a:srgbClr val="0070C0"/>
                </a:solidFill>
                <a:latin typeface="+mn-lt"/>
              </a:rPr>
              <a:t>Machine D </a:t>
            </a:r>
            <a:r>
              <a:rPr lang="mr-IN" sz="1000" b="1" dirty="0" smtClean="0">
                <a:solidFill>
                  <a:srgbClr val="0070C0"/>
                </a:solidFill>
                <a:latin typeface="+mn-lt"/>
              </a:rPr>
              <a:t>–</a:t>
            </a:r>
            <a:r>
              <a:rPr lang="en-US" sz="1000" b="1" dirty="0" smtClean="0">
                <a:solidFill>
                  <a:srgbClr val="0070C0"/>
                </a:solidFill>
                <a:latin typeface="+mn-lt"/>
              </a:rPr>
              <a:t> Database 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22330" y="513889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+mn-lt"/>
              </a:rPr>
              <a:t>Accounts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+mn-lt"/>
              </a:rPr>
              <a:t>Products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+mn-lt"/>
              </a:rPr>
              <a:t>User profiles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+mn-lt"/>
              </a:rPr>
              <a:t>Registrations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+mn-lt"/>
              </a:rPr>
              <a:t>Course schedule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+mn-lt"/>
              </a:rPr>
              <a:t>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04" y="530724"/>
            <a:ext cx="1222374" cy="7223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648278" y="918522"/>
            <a:ext cx="1273516" cy="524516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0574" y="2249683"/>
            <a:ext cx="612419" cy="101067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037091" y="2028825"/>
            <a:ext cx="2046005" cy="791914"/>
          </a:xfrm>
          <a:prstGeom prst="straightConnector1">
            <a:avLst/>
          </a:prstGeom>
          <a:ln w="127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8155" y="1169757"/>
            <a:ext cx="68159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Devices</a:t>
            </a:r>
            <a:endParaRPr lang="en-US" sz="1200" dirty="0" err="1" smtClean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7498" y="1898188"/>
            <a:ext cx="14302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smtClean="0">
                <a:latin typeface="+mn-lt"/>
              </a:rPr>
              <a:t>Other Corporations’</a:t>
            </a:r>
            <a:br>
              <a:rPr lang="en-US" sz="1200" smtClean="0">
                <a:latin typeface="+mn-lt"/>
              </a:rPr>
            </a:br>
            <a:r>
              <a:rPr lang="en-US" sz="1200" smtClean="0">
                <a:latin typeface="+mn-lt"/>
              </a:rPr>
              <a:t>Apps</a:t>
            </a:r>
            <a:endParaRPr lang="en-US" sz="1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94104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Pool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3" y="911746"/>
            <a:ext cx="3470081" cy="1967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77" y="496423"/>
            <a:ext cx="4752829" cy="3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90945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 and Callbacks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6950" y="3757010"/>
            <a:ext cx="3923731" cy="96505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Multithreading</a:t>
            </a:r>
          </a:p>
          <a:p>
            <a:pPr lvl="1"/>
            <a:r>
              <a:rPr lang="en-US" sz="1200" dirty="0" smtClean="0"/>
              <a:t>Thread #1 “blocks” for an IO or API call.</a:t>
            </a:r>
          </a:p>
          <a:p>
            <a:pPr lvl="1"/>
            <a:r>
              <a:rPr lang="en-US" sz="1200" dirty="0" smtClean="0"/>
              <a:t>Process switches to “ready” thread #2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0" y="583970"/>
            <a:ext cx="3097840" cy="2925738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 rot="10800000">
            <a:off x="1446664" y="1764500"/>
            <a:ext cx="177421" cy="66191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3302" y="2095459"/>
            <a:ext cx="1241946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2" y="536202"/>
            <a:ext cx="4670241" cy="2554626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4419856" y="3138597"/>
            <a:ext cx="4451189" cy="144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Museo For Dell 300" pitchFamily="50" charset="0"/>
              <a:buNone/>
              <a:defRPr sz="11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1600" kern="0" dirty="0" smtClean="0"/>
              <a:t>Callbacks</a:t>
            </a:r>
          </a:p>
          <a:p>
            <a:pPr lvl="1"/>
            <a:r>
              <a:rPr lang="en-US" sz="1400" kern="0" dirty="0" smtClean="0"/>
              <a:t>Incoming requests map to an event.</a:t>
            </a:r>
          </a:p>
          <a:p>
            <a:pPr lvl="1"/>
            <a:r>
              <a:rPr lang="en-US" sz="1400" kern="0" dirty="0" smtClean="0"/>
              <a:t>There is a single thread running application code associated with an event..</a:t>
            </a:r>
          </a:p>
          <a:p>
            <a:pPr lvl="1"/>
            <a:r>
              <a:rPr lang="en-US" sz="1400" kern="0" dirty="0" smtClean="0"/>
              <a:t>Long running calls get assigned to a separate worker thread, and register a callback.</a:t>
            </a:r>
          </a:p>
          <a:p>
            <a:pPr lvl="1"/>
            <a:r>
              <a:rPr lang="en-US" sz="1400" kern="0" dirty="0" smtClean="0"/>
              <a:t>Completion of an operation results in an event, which resumes the application via a callback.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47499" y="3081184"/>
            <a:ext cx="339002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medium.com</a:t>
            </a:r>
            <a:r>
              <a:rPr lang="en-US" sz="600" dirty="0"/>
              <a:t>/@</a:t>
            </a:r>
            <a:r>
              <a:rPr lang="en-US" sz="600" dirty="0" err="1"/>
              <a:t>amragaey</a:t>
            </a:r>
            <a:r>
              <a:rPr lang="en-US" sz="600" dirty="0"/>
              <a:t>/shortly-how-node-js-works-on-a-single-thread-763fda99f012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68" y="33231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/wiki/Multithreading_(</a:t>
            </a:r>
            <a:r>
              <a:rPr lang="en-US" sz="800" dirty="0" err="1"/>
              <a:t>computer_architecture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2329320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1705"/>
            <a:ext cx="7691494" cy="451942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652954" y="2567353"/>
            <a:ext cx="1943100" cy="87043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52954" y="3094892"/>
            <a:ext cx="1943100" cy="34290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33586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The business logic and data access</a:t>
            </a:r>
            <a:br>
              <a:rPr lang="en-US" sz="1600" dirty="0" smtClean="0">
                <a:solidFill>
                  <a:srgbClr val="7030A0"/>
                </a:solidFill>
                <a:latin typeface="+mn-lt"/>
              </a:rPr>
            </a:b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are often separate </a:t>
            </a:r>
            <a:r>
              <a:rPr lang="en-US" sz="1600" dirty="0" err="1" smtClean="0">
                <a:solidFill>
                  <a:srgbClr val="7030A0"/>
                </a:solidFill>
                <a:latin typeface="+mn-lt"/>
              </a:rPr>
              <a:t>microservices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There are usually many independent,</a:t>
            </a:r>
            <a:br>
              <a:rPr lang="en-US" sz="1600" dirty="0" smtClean="0">
                <a:solidFill>
                  <a:srgbClr val="7030A0"/>
                </a:solidFill>
                <a:latin typeface="+mn-lt"/>
              </a:rPr>
            </a:b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interacting </a:t>
            </a:r>
            <a:r>
              <a:rPr lang="en-US" sz="1600" dirty="0" err="1" smtClean="0">
                <a:solidFill>
                  <a:srgbClr val="7030A0"/>
                </a:solidFill>
                <a:latin typeface="+mn-lt"/>
              </a:rPr>
              <a:t>microservices</a:t>
            </a:r>
            <a:r>
              <a:rPr lang="en-US" sz="1600" dirty="0" smtClean="0">
                <a:solidFill>
                  <a:srgbClr val="7030A0"/>
                </a:solidFill>
                <a:latin typeface="+mn-lt"/>
              </a:rPr>
              <a:t> in both layers</a:t>
            </a:r>
          </a:p>
        </p:txBody>
      </p:sp>
    </p:spTree>
    <p:extLst>
      <p:ext uri="{BB962C8B-B14F-4D97-AF65-F5344CB8AC3E}">
        <p14:creationId xmlns:p14="http://schemas.microsoft.com/office/powerpoint/2010/main" val="699425629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to Micro</a:t>
            </a:r>
            <a:endParaRPr lang="en-US" dirty="0"/>
          </a:p>
        </p:txBody>
      </p:sp>
      <p:pic>
        <p:nvPicPr>
          <p:cNvPr id="3" name="Picture 2" descr="System 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3" y="612087"/>
            <a:ext cx="2950235" cy="268260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428782" y="196464"/>
            <a:ext cx="2229684" cy="1052112"/>
            <a:chOff x="4903738" y="556351"/>
            <a:chExt cx="2229684" cy="1052112"/>
          </a:xfrm>
        </p:grpSpPr>
        <p:pic>
          <p:nvPicPr>
            <p:cNvPr id="4" name="Picture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smtClean="0"/>
                <a:t>Cart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Java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smtClean="0"/>
                <a:t>SQLite</a:t>
              </a:r>
              <a:endParaRPr lang="en-US" sz="1100" kern="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96988" y="722520"/>
            <a:ext cx="2853368" cy="1052112"/>
            <a:chOff x="4903738" y="556351"/>
            <a:chExt cx="2229684" cy="1052112"/>
          </a:xfrm>
        </p:grpSpPr>
        <p:pic>
          <p:nvPicPr>
            <p:cNvPr id="8" name="Picture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Recommendation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Node.js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Redis</a:t>
              </a:r>
              <a:endParaRPr lang="en-US" sz="1100" kern="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5342" y="1971752"/>
            <a:ext cx="2853368" cy="1052112"/>
            <a:chOff x="4903738" y="556351"/>
            <a:chExt cx="2229684" cy="1052112"/>
          </a:xfrm>
        </p:grpSpPr>
        <p:pic>
          <p:nvPicPr>
            <p:cNvPr id="11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Catalog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PHP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err="1" smtClean="0"/>
                <a:t>MongoDB</a:t>
              </a:r>
              <a:endParaRPr lang="en-US" sz="1100" kern="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58466" y="2247174"/>
            <a:ext cx="2853368" cy="1052112"/>
            <a:chOff x="4903738" y="556351"/>
            <a:chExt cx="2229684" cy="1052112"/>
          </a:xfrm>
        </p:grpSpPr>
        <p:pic>
          <p:nvPicPr>
            <p:cNvPr id="14" name="Picture 1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XXX </a:t>
              </a:r>
              <a:r>
                <a:rPr lang="en-US" sz="1200" kern="0" dirty="0" err="1" smtClean="0"/>
                <a:t>XXX</a:t>
              </a:r>
              <a:endParaRPr lang="en-US" sz="1200" kern="0" dirty="0" smtClean="0"/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MMM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NNN</a:t>
              </a:r>
              <a:endParaRPr lang="en-US" sz="1100" kern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04519" y="3565523"/>
            <a:ext cx="2853368" cy="1052112"/>
            <a:chOff x="4903738" y="556351"/>
            <a:chExt cx="2229684" cy="1052112"/>
          </a:xfrm>
        </p:grpSpPr>
        <p:pic>
          <p:nvPicPr>
            <p:cNvPr id="17" name="Picture 1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03738" y="556351"/>
              <a:ext cx="1023337" cy="10521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5927075" y="556351"/>
              <a:ext cx="1206347" cy="501268"/>
            </a:xfrm>
            <a:prstGeom prst="rect">
              <a:avLst/>
            </a:prstGeom>
          </p:spPr>
          <p:txBody>
            <a:bodyPr>
              <a:normAutofit fontScale="62500" lnSpcReduction="20000"/>
            </a:bodyPr>
            <a:lstStyle>
              <a:lvl1pPr marL="228600" indent="-228600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  <a:cs typeface="+mn-cs"/>
                </a:defRPr>
              </a:lvl1pPr>
              <a:lvl2pPr marL="574675" indent="-223838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6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2pPr>
              <a:lvl3pPr marL="909638" indent="-22066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Sans For Dell" pitchFamily="2" charset="0"/>
                <a:buChar char="–"/>
                <a:defRPr sz="1400" baseline="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3pPr>
              <a:lvl4pPr marL="1200150" indent="-176213" algn="l" rtl="0" eaLnBrk="1" fontAlgn="base" hangingPunct="1">
                <a:lnSpc>
                  <a:spcPct val="100000"/>
                </a:lnSpc>
                <a:spcBef>
                  <a:spcPts val="100"/>
                </a:spcBef>
                <a:spcAft>
                  <a:spcPts val="200"/>
                </a:spcAft>
                <a:buClr>
                  <a:schemeClr val="accent1"/>
                </a:buClr>
                <a:buFont typeface="Museo For Dell 300" pitchFamily="50" charset="0"/>
                <a:buChar char="–"/>
                <a:defRPr sz="1200">
                  <a:solidFill>
                    <a:schemeClr val="tx1"/>
                  </a:solidFill>
                  <a:latin typeface="Museo Sans For Dell" pitchFamily="2" charset="0"/>
                  <a:ea typeface="Museo Sans For Dell" pitchFamily="2" charset="0"/>
                </a:defRPr>
              </a:lvl4pPr>
              <a:lvl5pPr marL="1608138" indent="-2365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bg1"/>
                </a:buClr>
                <a:buFont typeface="Museo For Dell 300" pitchFamily="50" charset="0"/>
                <a:buChar char="–"/>
                <a:defRPr sz="1800">
                  <a:solidFill>
                    <a:schemeClr val="bg2"/>
                  </a:solidFill>
                  <a:latin typeface="Museo Sans For Dell" pitchFamily="2" charset="0"/>
                  <a:ea typeface="Museo Sans For Dell" pitchFamily="2" charset="0"/>
                </a:defRPr>
              </a:lvl5pPr>
              <a:lvl6pPr marL="20653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6pPr>
              <a:lvl7pPr marL="25225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7pPr>
              <a:lvl8pPr marL="29797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8pPr>
              <a:lvl9pPr marL="3436938" indent="-236538" algn="l" rtl="0" eaLnBrk="1" fontAlgn="base" hangingPunct="1">
                <a:lnSpc>
                  <a:spcPct val="95000"/>
                </a:lnSpc>
                <a:spcBef>
                  <a:spcPct val="3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–"/>
                <a:defRPr sz="1600">
                  <a:solidFill>
                    <a:schemeClr val="accent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200" kern="0" dirty="0" smtClean="0"/>
                <a:t>Content Functions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Ruby</a:t>
              </a:r>
            </a:p>
            <a:p>
              <a:pPr>
                <a:lnSpc>
                  <a:spcPct val="120000"/>
                </a:lnSpc>
                <a:spcBef>
                  <a:spcPts val="0"/>
                </a:spcBef>
              </a:pPr>
              <a:r>
                <a:rPr lang="en-US" sz="1100" kern="0" dirty="0" smtClean="0"/>
                <a:t>Amazon S3</a:t>
              </a:r>
              <a:endParaRPr lang="en-US" sz="1100" kern="0" dirty="0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463398" y="1468113"/>
            <a:ext cx="771181" cy="443162"/>
          </a:xfrm>
          <a:prstGeom prst="rightArrow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21" name="Straight Arrow Connector 20"/>
          <p:cNvCxnSpPr>
            <a:endCxn id="11" idx="0"/>
          </p:cNvCxnSpPr>
          <p:nvPr/>
        </p:nvCxnSpPr>
        <p:spPr>
          <a:xfrm>
            <a:off x="4810836" y="1248576"/>
            <a:ext cx="209298" cy="723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</p:cNvCxnSpPr>
          <p:nvPr/>
        </p:nvCxnSpPr>
        <p:spPr>
          <a:xfrm>
            <a:off x="5452119" y="722520"/>
            <a:ext cx="744869" cy="3351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</p:cNvCxnSpPr>
          <p:nvPr/>
        </p:nvCxnSpPr>
        <p:spPr>
          <a:xfrm>
            <a:off x="5674925" y="2497808"/>
            <a:ext cx="983541" cy="156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</p:cNvCxnSpPr>
          <p:nvPr/>
        </p:nvCxnSpPr>
        <p:spPr>
          <a:xfrm>
            <a:off x="5020134" y="3023864"/>
            <a:ext cx="875699" cy="5416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2"/>
          </p:cNvCxnSpPr>
          <p:nvPr/>
        </p:nvCxnSpPr>
        <p:spPr>
          <a:xfrm flipH="1">
            <a:off x="6462215" y="3299286"/>
            <a:ext cx="851043" cy="266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1933" y="32534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dirty="0" smtClean="0">
                <a:latin typeface="+mn-lt"/>
              </a:rPr>
              <a:t>Motivations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200" dirty="0" smtClean="0">
                <a:latin typeface="+mn-lt"/>
              </a:rPr>
              <a:t>Enable best tools, languages, </a:t>
            </a:r>
            <a:r>
              <a:rPr lang="is-IS" sz="1200" dirty="0" smtClean="0">
                <a:latin typeface="+mn-lt"/>
              </a:rPr>
              <a:t>… for module.</a:t>
            </a:r>
          </a:p>
          <a:p>
            <a:pPr marL="1200150" lvl="2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latin typeface="+mn-lt"/>
              </a:rPr>
              <a:t>Polyglot persistence</a:t>
            </a:r>
          </a:p>
          <a:p>
            <a:pPr marL="1200150" lvl="2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latin typeface="+mn-lt"/>
              </a:rPr>
              <a:t>Polyglot programming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latin typeface="+mn-lt"/>
              </a:rPr>
              <a:t>Simplifies change management and evolution.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latin typeface="+mn-lt"/>
              </a:rPr>
              <a:t>Better alignment of “apps” with business functions.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is-IS" sz="1200" dirty="0" smtClean="0">
                <a:latin typeface="+mn-lt"/>
              </a:rPr>
              <a:t>Reuse of code and internet services.</a:t>
            </a:r>
            <a:endParaRPr lang="en-US" sz="1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38225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0"/>
            <a:ext cx="8050413" cy="459355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147646" y="0"/>
            <a:ext cx="5720452" cy="4132385"/>
          </a:xfrm>
          <a:prstGeom prst="round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This simple microservice: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Executes in/using </a:t>
            </a:r>
            <a:r>
              <a:rPr lang="en-US" sz="1800" dirty="0" err="1" smtClean="0">
                <a:solidFill>
                  <a:schemeClr val="tx2"/>
                </a:solidFill>
                <a:latin typeface="+mn-lt"/>
              </a:rPr>
              <a:t>NodeJS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and Express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Has the following core elements: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www: generic main program.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 err="1" smtClean="0">
                <a:solidFill>
                  <a:schemeClr val="tx2"/>
                </a:solidFill>
                <a:latin typeface="+mn-lt"/>
              </a:rPr>
              <a:t>app.js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: configuration for this microservice.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p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ublic: directory containing HTML, CSS, etc.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r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esources: the “business logic”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r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outes: connects URLs to business logic.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v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iews: old fashioned concept, seldom used.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chemeClr val="tx2"/>
                </a:solidFill>
                <a:latin typeface="+mn-lt"/>
              </a:rPr>
              <a:t>m</a:t>
            </a:r>
            <a:r>
              <a:rPr lang="en-US" sz="1600" dirty="0" smtClean="0">
                <a:solidFill>
                  <a:schemeClr val="tx2"/>
                </a:solidFill>
                <a:latin typeface="+mn-lt"/>
              </a:rPr>
              <a:t>iddleware: common utilities.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6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248508" y="800100"/>
            <a:ext cx="2681654" cy="756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06770" y="1883019"/>
            <a:ext cx="2523392" cy="1748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48508" y="1123217"/>
            <a:ext cx="2743200" cy="1022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248508" y="1556238"/>
            <a:ext cx="2681654" cy="800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090246" y="2578345"/>
            <a:ext cx="2839916" cy="101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94642" y="2998177"/>
            <a:ext cx="2897066" cy="98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1248508" y="961659"/>
            <a:ext cx="2760785" cy="23794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73944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9" y="91267"/>
            <a:ext cx="5846884" cy="230581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133" y="1899139"/>
            <a:ext cx="2849798" cy="250629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1055077" y="1899139"/>
            <a:ext cx="4325815" cy="536330"/>
          </a:xfrm>
          <a:prstGeom prst="roundRect">
            <a:avLst/>
          </a:prstGeom>
          <a:solidFill>
            <a:srgbClr val="FF0000">
              <a:alpha val="20000"/>
            </a:srgb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864608" y="2167128"/>
            <a:ext cx="356616" cy="91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99632" y="196172"/>
            <a:ext cx="2761488" cy="775597"/>
          </a:xfrm>
        </p:spPr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RDS/EC2</a:t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mtClean="0">
                <a:solidFill>
                  <a:srgbClr val="FF0000"/>
                </a:solidFill>
              </a:rPr>
              <a:t>Security Groups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05509" y="2587752"/>
            <a:ext cx="5609491" cy="1927492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RDS (and EC2) instances are in a security group.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Security groups has several functions, including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P</a:t>
            </a:r>
            <a:r>
              <a:rPr lang="en-US" sz="1400" dirty="0" smtClean="0">
                <a:solidFill>
                  <a:srgbClr val="FF0000"/>
                </a:solidFill>
              </a:rPr>
              <a:t>reventing network access to group resources. 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Unless the source address is on a whitelist.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A gateway enforces these rules, including access from the public Internet.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0254" y="150187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b="1" smtClean="0">
                <a:solidFill>
                  <a:srgbClr val="FF0000"/>
                </a:solidFill>
                <a:latin typeface="+mn-lt"/>
              </a:rPr>
              <a:t>Define rules</a:t>
            </a:r>
            <a:endParaRPr lang="en-US" sz="1800" b="1" dirty="0" err="1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384" y="383054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b="1" dirty="0" smtClean="0">
                <a:solidFill>
                  <a:srgbClr val="FF0000"/>
                </a:solidFill>
                <a:latin typeface="+mn-lt"/>
              </a:rPr>
              <a:t>Enforce rules.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570177" y="3639312"/>
            <a:ext cx="430823" cy="191235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135238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5" y="996363"/>
            <a:ext cx="7480663" cy="3456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3082834"/>
            <a:ext cx="644434" cy="562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1177" y="3645625"/>
            <a:ext cx="914400" cy="91440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Web media (content) type, e.g.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text/html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>
                <a:latin typeface="+mn-lt"/>
              </a:rPr>
              <a:t>a</a:t>
            </a:r>
            <a:r>
              <a:rPr lang="en-US" sz="1800" dirty="0" smtClean="0">
                <a:latin typeface="+mn-lt"/>
              </a:rPr>
              <a:t>pplication/</a:t>
            </a:r>
            <a:r>
              <a:rPr lang="en-US" sz="1800" dirty="0" err="1" smtClean="0">
                <a:latin typeface="+mn-lt"/>
              </a:rPr>
              <a:t>json</a:t>
            </a:r>
            <a:endParaRPr lang="en-US" sz="18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08" y="416431"/>
            <a:ext cx="3791252" cy="874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605" y="819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latin typeface="+mn-lt"/>
              </a:rPr>
              <a:t>Accept type in headers.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endParaRPr lang="en-US" sz="1800" dirty="0" smtClean="0">
              <a:latin typeface="+mn-lt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4130433" y="1180346"/>
            <a:ext cx="438994" cy="1915886"/>
          </a:xfrm>
          <a:prstGeom prst="leftBrace">
            <a:avLst>
              <a:gd name="adj1" fmla="val 8333"/>
              <a:gd name="adj2" fmla="val 49918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45577" y="819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Relative URL identifies “resource”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on the server. 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Server implementation maps abstract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resource to tangible “thing,” file, DB row, </a:t>
            </a:r>
            <a:r>
              <a:rPr lang="mr-IN" sz="1600" dirty="0" smtClean="0">
                <a:latin typeface="+mn-lt"/>
              </a:rPr>
              <a:t>…</a:t>
            </a:r>
            <a:endParaRPr lang="en-US" sz="1600" dirty="0" smtClean="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45577" y="1099068"/>
            <a:ext cx="1166949" cy="819724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51416" y="2185627"/>
            <a:ext cx="400594" cy="172159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11389" y="1826563"/>
            <a:ext cx="574766" cy="452846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157" y="308283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Client may be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Browser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smtClean="0">
                <a:latin typeface="+mn-lt"/>
              </a:rPr>
              <a:t>Mobile device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600" dirty="0" err="1" smtClean="0">
                <a:latin typeface="+mn-lt"/>
              </a:rPr>
              <a:t>Microservce</a:t>
            </a:r>
            <a:endParaRPr lang="en-US" sz="1600" dirty="0" smtClean="0"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mr-IN" sz="1600" dirty="0" smtClean="0">
                <a:latin typeface="+mn-lt"/>
              </a:rPr>
              <a:t>…</a:t>
            </a:r>
            <a:r>
              <a:rPr lang="en-US" sz="1600" dirty="0" smtClean="0">
                <a:latin typeface="+mn-lt"/>
              </a:rPr>
              <a:t> </a:t>
            </a:r>
            <a:r>
              <a:rPr lang="mr-IN" sz="1600" dirty="0" smtClean="0">
                <a:latin typeface="+mn-lt"/>
              </a:rPr>
              <a:t>…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409941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Your</a:t>
            </a:r>
            <a:br>
              <a:rPr lang="en-US" dirty="0" smtClean="0"/>
            </a:br>
            <a:r>
              <a:rPr lang="en-US" dirty="0" smtClean="0"/>
              <a:t>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49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62354" y="67384"/>
            <a:ext cx="6656832" cy="2861343"/>
            <a:chOff x="502920" y="156172"/>
            <a:chExt cx="7872984" cy="33840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20" y="156172"/>
              <a:ext cx="7872984" cy="3384089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6364224" y="2011680"/>
              <a:ext cx="0" cy="713232"/>
            </a:xfrm>
            <a:prstGeom prst="straightConnector1">
              <a:avLst/>
            </a:prstGeom>
            <a:ln w="19050">
              <a:solidFill>
                <a:schemeClr val="bg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HTTPSession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2852928"/>
            <a:ext cx="8267140" cy="17465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Server can start a session based on login, first request from IP address, specific request, </a:t>
            </a:r>
            <a:r>
              <a:rPr lang="mr-IN" sz="1400" dirty="0" smtClean="0"/>
              <a:t>…</a:t>
            </a:r>
            <a:endParaRPr lang="en-US" sz="1400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Session has an ID.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Server can save data in the </a:t>
            </a:r>
            <a:r>
              <a:rPr lang="en-US" sz="1400" dirty="0" err="1" smtClean="0"/>
              <a:t>HTTPSession</a:t>
            </a:r>
            <a:r>
              <a:rPr lang="en-US" sz="1400" dirty="0" smtClean="0"/>
              <a:t> and access via ID.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Server reads and updates </a:t>
            </a:r>
            <a:r>
              <a:rPr lang="en-US" sz="1400" dirty="0" err="1" smtClean="0"/>
              <a:t>HTTPSession</a:t>
            </a:r>
            <a:r>
              <a:rPr lang="en-US" sz="1400" dirty="0" smtClean="0"/>
              <a:t> on each request.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400" dirty="0" smtClean="0"/>
              <a:t>The response to request N is a function of: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Request parameters.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Session information from previous requests.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Resource state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81557810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56442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Facebook Operation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7584240" cy="4205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29384" y="2697480"/>
            <a:ext cx="283464" cy="1005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29384" y="3149286"/>
            <a:ext cx="1133856" cy="4571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4248" y="3246822"/>
            <a:ext cx="1133856" cy="4571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29384" y="2829248"/>
            <a:ext cx="1133856" cy="4571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9101254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Cacheability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78962" y="803426"/>
            <a:ext cx="3950208" cy="17023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 smtClean="0"/>
              <a:t>There are caches everywhere:</a:t>
            </a:r>
          </a:p>
          <a:p>
            <a:r>
              <a:rPr lang="en-US" sz="1400" dirty="0" smtClean="0"/>
              <a:t>Browser client.</a:t>
            </a:r>
          </a:p>
          <a:p>
            <a:r>
              <a:rPr lang="en-US" sz="1400" dirty="0" smtClean="0"/>
              <a:t>Enterprise perimeter.</a:t>
            </a:r>
          </a:p>
          <a:p>
            <a:r>
              <a:rPr lang="en-US" sz="1400" dirty="0" smtClean="0"/>
              <a:t>Content delivery network (CDB)</a:t>
            </a:r>
          </a:p>
          <a:p>
            <a:r>
              <a:rPr lang="en-US" sz="1400" dirty="0" smtClean="0"/>
              <a:t>ISP nodes.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591"/>
            <a:ext cx="5802956" cy="22092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7192" y="452503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www.maxcdn.com</a:t>
            </a:r>
            <a:r>
              <a:rPr lang="en-US" sz="1100" dirty="0"/>
              <a:t>/one/visual-glossary/web-cache/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92" y="77299"/>
            <a:ext cx="4493568" cy="29933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45467" y="2857977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www.cisco.com</a:t>
            </a:r>
            <a:r>
              <a:rPr lang="en-US" sz="1050" dirty="0"/>
              <a:t>/c/</a:t>
            </a:r>
            <a:r>
              <a:rPr lang="en-US" sz="1050" dirty="0" err="1"/>
              <a:t>en</a:t>
            </a:r>
            <a:r>
              <a:rPr lang="en-US" sz="1050" dirty="0"/>
              <a:t>/us/about/press/internet-protocol-journal/back-issues/table-contents-2/</a:t>
            </a:r>
            <a:r>
              <a:rPr lang="en-US" sz="1050" dirty="0" err="1"/>
              <a:t>ipj</a:t>
            </a:r>
            <a:r>
              <a:rPr lang="en-US" sz="1050" dirty="0"/>
              <a:t>-archive/article09186a00800c8903.html</a:t>
            </a:r>
          </a:p>
        </p:txBody>
      </p:sp>
    </p:spTree>
    <p:extLst>
      <p:ext uri="{BB962C8B-B14F-4D97-AF65-F5344CB8AC3E}">
        <p14:creationId xmlns:p14="http://schemas.microsoft.com/office/powerpoint/2010/main" val="733616721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PaaS Concept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227049" y="3860423"/>
            <a:ext cx="8677656" cy="693886"/>
          </a:xfrm>
        </p:spPr>
        <p:txBody>
          <a:bodyPr>
            <a:normAutofit/>
          </a:bodyPr>
          <a:lstStyle/>
          <a:p>
            <a:r>
              <a:rPr lang="en-US" sz="1200" dirty="0" smtClean="0"/>
              <a:t>With IaaS we have to install, configure and manage OS, database SW, application server SW, web server,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r>
              <a:rPr lang="en-US" sz="1200" dirty="0" smtClean="0"/>
              <a:t>With PaaS, we just drop our code and data into a prebuilt SW environment and manage the app.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60" y="583970"/>
            <a:ext cx="4285807" cy="2939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45" y="196172"/>
            <a:ext cx="1727794" cy="2226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74" y="361224"/>
            <a:ext cx="1238504" cy="928878"/>
          </a:xfrm>
          <a:prstGeom prst="rect">
            <a:avLst/>
          </a:prstGeom>
        </p:spPr>
      </p:pic>
      <p:sp>
        <p:nvSpPr>
          <p:cNvPr id="6" name="Magnetic Disk 5"/>
          <p:cNvSpPr/>
          <p:nvPr/>
        </p:nvSpPr>
        <p:spPr>
          <a:xfrm>
            <a:off x="6243094" y="2509180"/>
            <a:ext cx="1873295" cy="1225296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MySQL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DB Snapshot</a:t>
            </a:r>
          </a:p>
        </p:txBody>
      </p:sp>
      <p:sp>
        <p:nvSpPr>
          <p:cNvPr id="7" name="Rectangle 6"/>
          <p:cNvSpPr/>
          <p:nvPr/>
        </p:nvSpPr>
        <p:spPr>
          <a:xfrm>
            <a:off x="2350008" y="1088135"/>
            <a:ext cx="841248" cy="538873"/>
          </a:xfrm>
          <a:prstGeom prst="rect">
            <a:avLst/>
          </a:prstGeom>
          <a:solidFill>
            <a:srgbClr val="FF0000">
              <a:alpha val="34000"/>
            </a:srgbClr>
          </a:solidFill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60720" y="685800"/>
            <a:ext cx="555125" cy="6400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91256" y="787006"/>
            <a:ext cx="1827277" cy="30112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90672" y="1514571"/>
            <a:ext cx="3152423" cy="1444709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12321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42" y="128016"/>
            <a:ext cx="8481542" cy="454772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120640" y="786384"/>
            <a:ext cx="1362456" cy="182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2146" y="341985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Upload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Zip File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98448" y="2066544"/>
            <a:ext cx="3648456" cy="1399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6052"/>
      </p:ext>
    </p:extLst>
  </p:cSld>
  <p:clrMapOvr>
    <a:masterClrMapping/>
  </p:clrMapOvr>
  <p:transition spd="med"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118872"/>
            <a:ext cx="7108128" cy="451936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" name="Straight Connector 2"/>
          <p:cNvCxnSpPr/>
          <p:nvPr/>
        </p:nvCxnSpPr>
        <p:spPr>
          <a:xfrm>
            <a:off x="5330952" y="3840480"/>
            <a:ext cx="1362456" cy="182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56632" y="3611879"/>
            <a:ext cx="1901952" cy="1026357"/>
          </a:xfrm>
          <a:prstGeom prst="rect">
            <a:avLst/>
          </a:prstGeom>
          <a:solidFill>
            <a:srgbClr val="FF0000">
              <a:alpha val="25000"/>
            </a:srgbClr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328" y="258775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Database: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Create from RDS</a:t>
            </a:r>
            <a:br>
              <a:rPr lang="en-US" sz="2000" dirty="0" smtClean="0">
                <a:solidFill>
                  <a:srgbClr val="FF0000"/>
                </a:solidFill>
                <a:latin typeface="+mn-lt"/>
              </a:rPr>
            </a:b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Snapshot.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Remember </a:t>
            </a: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IP:Port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/>
            </a:r>
            <a:br>
              <a:rPr lang="en-US" sz="2000" dirty="0" smtClean="0">
                <a:solidFill>
                  <a:srgbClr val="FF0000"/>
                </a:solidFill>
                <a:latin typeface="+mn-lt"/>
              </a:rPr>
            </a:b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for Connection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87752" y="3328416"/>
            <a:ext cx="2468880" cy="530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421368"/>
      </p:ext>
    </p:extLst>
  </p:cSld>
  <p:clrMapOvr>
    <a:masterClrMapping/>
  </p:clrMapOvr>
  <p:transition spd="med"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196172"/>
            <a:ext cx="7937500" cy="3568700"/>
          </a:xfrm>
          <a:prstGeom prst="rect">
            <a:avLst/>
          </a:prstGeom>
        </p:spPr>
      </p:pic>
      <p:sp>
        <p:nvSpPr>
          <p:cNvPr id="4" name="Magnetic Disk 3"/>
          <p:cNvSpPr/>
          <p:nvPr/>
        </p:nvSpPr>
        <p:spPr>
          <a:xfrm>
            <a:off x="1072662" y="3903785"/>
            <a:ext cx="483577" cy="474784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6" name="Straight Connector 5"/>
          <p:cNvCxnSpPr>
            <a:endCxn id="4" idx="1"/>
          </p:cNvCxnSpPr>
          <p:nvPr/>
        </p:nvCxnSpPr>
        <p:spPr>
          <a:xfrm flipH="1">
            <a:off x="1314451" y="3086100"/>
            <a:ext cx="4395" cy="81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gnetic Disk 6"/>
          <p:cNvSpPr/>
          <p:nvPr/>
        </p:nvSpPr>
        <p:spPr>
          <a:xfrm>
            <a:off x="2690771" y="3903785"/>
            <a:ext cx="770142" cy="756138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75842" y="3446585"/>
            <a:ext cx="2" cy="728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gnetic Disk 10"/>
          <p:cNvSpPr/>
          <p:nvPr/>
        </p:nvSpPr>
        <p:spPr>
          <a:xfrm>
            <a:off x="5160759" y="3903785"/>
            <a:ext cx="483577" cy="474784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402548" y="3086100"/>
            <a:ext cx="4395" cy="81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gnetic Disk 12"/>
          <p:cNvSpPr/>
          <p:nvPr/>
        </p:nvSpPr>
        <p:spPr>
          <a:xfrm>
            <a:off x="6254262" y="3903785"/>
            <a:ext cx="483577" cy="474784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496051" y="3086100"/>
            <a:ext cx="4395" cy="81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gnetic Disk 14"/>
          <p:cNvSpPr/>
          <p:nvPr/>
        </p:nvSpPr>
        <p:spPr>
          <a:xfrm>
            <a:off x="7302826" y="3903785"/>
            <a:ext cx="483577" cy="474784"/>
          </a:xfrm>
          <a:prstGeom prst="flowChartMagneticDisk">
            <a:avLst/>
          </a:prstGeom>
          <a:solidFill>
            <a:schemeClr val="accent1"/>
          </a:solidFill>
          <a:ln w="28575">
            <a:solidFill>
              <a:schemeClr val="bg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544615" y="3086100"/>
            <a:ext cx="4395" cy="81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31559"/>
      </p:ext>
    </p:extLst>
  </p:cSld>
  <p:clrMapOvr>
    <a:masterClrMapping/>
  </p:clrMapOvr>
  <p:transition spd="med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739" y="236372"/>
            <a:ext cx="5426028" cy="418615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2562" y="536331"/>
            <a:ext cx="3130061" cy="39789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Last week, we had a quick look at: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Route53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Certificate Manager</a:t>
            </a:r>
          </a:p>
          <a:p>
            <a:pPr lvl="1"/>
            <a:r>
              <a:rPr lang="en-US" dirty="0" err="1" smtClean="0">
                <a:solidFill>
                  <a:srgbClr val="0070C0"/>
                </a:solidFill>
              </a:rPr>
              <a:t>CloudFront</a:t>
            </a:r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You have bee working on Elastic Beanstalk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We will not take a look at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Lambda functions.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API Gateway</a:t>
            </a:r>
          </a:p>
        </p:txBody>
      </p:sp>
      <p:sp>
        <p:nvSpPr>
          <p:cNvPr id="6" name="Rectangle 5"/>
          <p:cNvSpPr/>
          <p:nvPr/>
        </p:nvSpPr>
        <p:spPr>
          <a:xfrm>
            <a:off x="4290646" y="756138"/>
            <a:ext cx="1028700" cy="188155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0800" y="1963615"/>
            <a:ext cx="1608992" cy="674077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9430" y="920261"/>
            <a:ext cx="1720361" cy="6740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4935" y="1441938"/>
            <a:ext cx="625719" cy="6740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0041672"/>
      </p:ext>
    </p:extLst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015"/>
            <a:ext cx="8445350" cy="244423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795954"/>
            <a:ext cx="8267140" cy="17192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or more event types/sources triggers the functions execution.</a:t>
            </a:r>
          </a:p>
          <a:p>
            <a:r>
              <a:rPr lang="en-US" dirty="0" smtClean="0"/>
              <a:t>If the event is a REST method arriving at the API gateway, the Lambda function implements a REST microservice.</a:t>
            </a:r>
          </a:p>
          <a:p>
            <a:r>
              <a:rPr lang="en-US" dirty="0" smtClean="0"/>
              <a:t>There are many, many other sources and event types.</a:t>
            </a:r>
          </a:p>
          <a:p>
            <a:r>
              <a:rPr lang="en-US" dirty="0" smtClean="0"/>
              <a:t>Lambda functions often react to more than one event type/source.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533400"/>
            <a:ext cx="1433146" cy="21218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6707" y="1714490"/>
            <a:ext cx="3091962" cy="21102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937054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5528"/>
            <a:ext cx="8523250" cy="3785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Columbia through and through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BA (Columbia College) ‘82, M.S. </a:t>
            </a:r>
            <a:r>
              <a:rPr lang="mr-IN" dirty="0" smtClean="0"/>
              <a:t>’</a:t>
            </a:r>
            <a:r>
              <a:rPr lang="en-US" dirty="0" smtClean="0"/>
              <a:t>84 (Engineering), M.Phil. ‘84 (GSAS).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Ph.D. ‘87 (GSAS) </a:t>
            </a:r>
            <a:r>
              <a:rPr lang="mr-IN" dirty="0" smtClean="0"/>
              <a:t>–</a:t>
            </a:r>
            <a:r>
              <a:rPr lang="en-US" dirty="0" smtClean="0"/>
              <a:t> Thesis: “</a:t>
            </a:r>
            <a:r>
              <a:rPr lang="en-US" dirty="0"/>
              <a:t>The Application of Microeconomics to the Design of Resource Allocation and Control </a:t>
            </a:r>
            <a:r>
              <a:rPr lang="en-US" dirty="0" smtClean="0"/>
              <a:t>Algorithms.”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Adjunct Professor at Columbia </a:t>
            </a:r>
            <a:r>
              <a:rPr lang="en-US" dirty="0" err="1" smtClean="0"/>
              <a:t>Univ</a:t>
            </a:r>
            <a:r>
              <a:rPr lang="en-US" dirty="0" smtClean="0"/>
              <a:t>: 2006, 2009, 2014-2017. 7 “Topics in CS” courses.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32 years of technology contribution and leadership.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VP, IBM Fellow: IBM Research, IBM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Microsoft Technical Fellow.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Distinguished Engineer, CTO, Executive VP, CA technologies.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VP, Sr. Fellow, CTO, Dell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Co-Founder, CTO </a:t>
            </a:r>
            <a:r>
              <a:rPr lang="en-US" dirty="0" err="1" smtClean="0"/>
              <a:t>Seeka</a:t>
            </a:r>
            <a:r>
              <a:rPr lang="en-US" dirty="0" smtClean="0"/>
              <a:t> TV (</a:t>
            </a:r>
            <a:r>
              <a:rPr lang="en-US" dirty="0" err="1" smtClean="0"/>
              <a:t>www.seeka.tv</a:t>
            </a:r>
            <a:r>
              <a:rPr lang="en-US" dirty="0" smtClean="0"/>
              <a:t>).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Personal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Two fantastic daughters; high school and one is a senior at Barnard.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Black belt in Kenpo </a:t>
            </a:r>
            <a:r>
              <a:rPr lang="en-US" dirty="0"/>
              <a:t>Karate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www.tracyskarateworldwide.com/about.html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www.elitedefensivetactics.com</a:t>
            </a:r>
            <a:r>
              <a:rPr lang="en-US" dirty="0" smtClean="0"/>
              <a:t> 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2LT in New </a:t>
            </a:r>
            <a:r>
              <a:rPr lang="en-US" dirty="0"/>
              <a:t>York Guard (</a:t>
            </a:r>
            <a:r>
              <a:rPr lang="en-US" dirty="0">
                <a:hlinkClick r:id="rId4"/>
              </a:rPr>
              <a:t>http://dmna.ny.gov/nyg</a:t>
            </a:r>
            <a:r>
              <a:rPr lang="en-US" dirty="0" smtClean="0">
                <a:hlinkClick r:id="rId4"/>
              </a:rPr>
              <a:t>/)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Conversational Spanish, learning Arabic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Hobbies: Bicycling, Astronomy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07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95528"/>
            <a:ext cx="8267140" cy="3785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Columbia through and through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BA (Columbia College) ‘82, M.S. </a:t>
            </a:r>
            <a:r>
              <a:rPr lang="mr-IN" dirty="0" smtClean="0"/>
              <a:t>’</a:t>
            </a:r>
            <a:r>
              <a:rPr lang="en-US" dirty="0" smtClean="0"/>
              <a:t>84 (Engineering), M.Phil. ‘84 (GSAS).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Ph.D. ‘87 (GSAS) </a:t>
            </a:r>
            <a:r>
              <a:rPr lang="mr-IN" dirty="0" smtClean="0"/>
              <a:t>–</a:t>
            </a:r>
            <a:r>
              <a:rPr lang="en-US" dirty="0" smtClean="0"/>
              <a:t> Thesis: “</a:t>
            </a:r>
            <a:r>
              <a:rPr lang="en-US" dirty="0"/>
              <a:t>The Application of Microeconomics to the Design of Resource Allocation and Control </a:t>
            </a:r>
            <a:r>
              <a:rPr lang="en-US" dirty="0" smtClean="0"/>
              <a:t>Algorithms.”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32 years of technology contribution and leadership.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IBM Fellow: IBM Research, IBM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Microsoft Technical Fellow.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Distinguished Engineer, CTO, Executive VP, CA technologies.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Sr. Fellow, CTO, Dell Software Group.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Co-Found, CTO </a:t>
            </a:r>
            <a:r>
              <a:rPr lang="en-US" dirty="0" err="1" smtClean="0"/>
              <a:t>Seeka</a:t>
            </a:r>
            <a:r>
              <a:rPr lang="en-US" dirty="0" smtClean="0"/>
              <a:t> TV.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dirty="0" smtClean="0"/>
              <a:t>Personal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Two daughters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Black belt in Kenpo Karate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2LT in New </a:t>
            </a:r>
            <a:r>
              <a:rPr lang="en-US" dirty="0"/>
              <a:t>York Guard (</a:t>
            </a:r>
            <a:r>
              <a:rPr lang="en-US" dirty="0">
                <a:hlinkClick r:id="rId2"/>
              </a:rPr>
              <a:t>http://dmna.ny.gov/nyg</a:t>
            </a:r>
            <a:r>
              <a:rPr lang="en-US" dirty="0" smtClean="0">
                <a:hlinkClick r:id="rId2"/>
              </a:rPr>
              <a:t>/)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Conversation Spanish, learning Arabic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Hobbies: Bicycling, Astronomy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" y="128016"/>
            <a:ext cx="4191459" cy="277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956" y="1322451"/>
            <a:ext cx="4215384" cy="31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37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Experience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648142"/>
            <a:ext cx="5926957" cy="40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55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>
          <a:solidFill>
            <a:schemeClr val="bg2"/>
          </a:solidFill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137687</TotalTime>
  <Words>2039</Words>
  <Application>Microsoft Macintosh PowerPoint</Application>
  <PresentationFormat>On-screen Show (16:9)</PresentationFormat>
  <Paragraphs>425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A Little About Me</vt:lpstr>
      <vt:lpstr>Contents</vt:lpstr>
      <vt:lpstr>Contents</vt:lpstr>
      <vt:lpstr>Introduction</vt:lpstr>
      <vt:lpstr>Your Instructor</vt:lpstr>
      <vt:lpstr>A Little About Me</vt:lpstr>
      <vt:lpstr>A Little About Me</vt:lpstr>
      <vt:lpstr>A Lot of Experience</vt:lpstr>
      <vt:lpstr>A Lot of Experience</vt:lpstr>
      <vt:lpstr>A Lot of Experience</vt:lpstr>
      <vt:lpstr>Coursework Grading</vt:lpstr>
      <vt:lpstr>Coursework and Grading</vt:lpstr>
      <vt:lpstr>Logistics</vt:lpstr>
      <vt:lpstr>Logistics</vt:lpstr>
      <vt:lpstr>Course Overview and Content</vt:lpstr>
      <vt:lpstr>Course Overview</vt:lpstr>
      <vt:lpstr>PowerPoint Presentation</vt:lpstr>
      <vt:lpstr>PowerPoint Presentation</vt:lpstr>
      <vt:lpstr>PowerPoint Presentation</vt:lpstr>
      <vt:lpstr>PowerPoint Presentation</vt:lpstr>
      <vt:lpstr>Comments</vt:lpstr>
      <vt:lpstr>Course Content:  Cloud Microservices Applications</vt:lpstr>
      <vt:lpstr>Cloud</vt:lpstr>
      <vt:lpstr>IaaS, PaaS, SaaS</vt:lpstr>
      <vt:lpstr>IaaS, PaaS, SaaS</vt:lpstr>
      <vt:lpstr>IaaS, PaaS, SaaS – A Little More about PaaS</vt:lpstr>
      <vt:lpstr>IaaS, PaaS, SaaS – A Little More about PaaS</vt:lpstr>
      <vt:lpstr>Cloud is about *- as-a-Service (https://en.wikipedia.org/wiki/As_a_service)</vt:lpstr>
      <vt:lpstr>Cloudscape</vt:lpstr>
      <vt:lpstr>www.programmableweb.com (Example)</vt:lpstr>
      <vt:lpstr>Microservices</vt:lpstr>
      <vt:lpstr>Microservices (https://martinfowler.com/articles/microservices.html)</vt:lpstr>
      <vt:lpstr>Web Application Basic Concepts</vt:lpstr>
      <vt:lpstr>“Traditional” Web Application Architecture</vt:lpstr>
      <vt:lpstr>Monolithic to Micro</vt:lpstr>
      <vt:lpstr>Micro-services Characteristics</vt:lpstr>
      <vt:lpstr>SOA vs Microservices</vt:lpstr>
      <vt:lpstr>PowerPoint Presentation</vt:lpstr>
      <vt:lpstr>PowerPoint Presentation</vt:lpstr>
      <vt:lpstr>Patterns</vt:lpstr>
      <vt:lpstr>Patterns</vt:lpstr>
      <vt:lpstr>Weinberg’s Second Law</vt:lpstr>
      <vt:lpstr>An Example</vt:lpstr>
      <vt:lpstr>Seeka Demo</vt:lpstr>
      <vt:lpstr>(Some) Elements</vt:lpstr>
      <vt:lpstr>0th Project</vt:lpstr>
      <vt:lpstr>0th Project</vt:lpstr>
      <vt:lpstr>Project Structure </vt:lpstr>
      <vt:lpstr>Application Design Methodologies (Simplistic, Somewhat Dated). (But, you get the idea).</vt:lpstr>
      <vt:lpstr>Database Connection</vt:lpstr>
      <vt:lpstr>Web/Internet Application Structure</vt:lpstr>
      <vt:lpstr>Connection Pool</vt:lpstr>
      <vt:lpstr>Multithreading and Callbacks</vt:lpstr>
      <vt:lpstr>PowerPoint Presentation</vt:lpstr>
      <vt:lpstr>Monolithic to Micro</vt:lpstr>
      <vt:lpstr>PowerPoint Presentation</vt:lpstr>
      <vt:lpstr>RDS/EC2 Security Groups</vt:lpstr>
      <vt:lpstr>PowerPoint Presentation</vt:lpstr>
      <vt:lpstr>HTTPSession</vt:lpstr>
      <vt:lpstr>PowerPoint Presentation</vt:lpstr>
      <vt:lpstr>Sample Facebook Operation</vt:lpstr>
      <vt:lpstr>Cacheability</vt:lpstr>
      <vt:lpstr>PaaS Concept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1745</cp:revision>
  <cp:lastPrinted>2018-10-11T16:36:43Z</cp:lastPrinted>
  <dcterms:created xsi:type="dcterms:W3CDTF">2013-01-02T09:04:46Z</dcterms:created>
  <dcterms:modified xsi:type="dcterms:W3CDTF">2018-10-12T22:21:38Z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